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88" r:id="rId4"/>
    <p:sldId id="289" r:id="rId5"/>
    <p:sldId id="290" r:id="rId6"/>
    <p:sldId id="258" r:id="rId7"/>
    <p:sldId id="260" r:id="rId8"/>
    <p:sldId id="261" r:id="rId9"/>
    <p:sldId id="264" r:id="rId10"/>
    <p:sldId id="286" r:id="rId11"/>
    <p:sldId id="265" r:id="rId12"/>
    <p:sldId id="266" r:id="rId13"/>
    <p:sldId id="295" r:id="rId14"/>
    <p:sldId id="267" r:id="rId15"/>
    <p:sldId id="275" r:id="rId16"/>
    <p:sldId id="277" r:id="rId17"/>
    <p:sldId id="269" r:id="rId18"/>
    <p:sldId id="276" r:id="rId19"/>
    <p:sldId id="278" r:id="rId20"/>
    <p:sldId id="291" r:id="rId21"/>
    <p:sldId id="272" r:id="rId22"/>
    <p:sldId id="273" r:id="rId23"/>
    <p:sldId id="292" r:id="rId24"/>
    <p:sldId id="279" r:id="rId25"/>
    <p:sldId id="280" r:id="rId26"/>
    <p:sldId id="294" r:id="rId27"/>
    <p:sldId id="283" r:id="rId28"/>
    <p:sldId id="284" r:id="rId29"/>
    <p:sldId id="274"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srgbClr val="FF0000"/>
    </p:penClr>
  </p:showPr>
  <p:clrMru>
    <a:srgbClr val="33CCCC"/>
    <a:srgbClr val="0000FF"/>
    <a:srgbClr val="FF0066"/>
    <a:srgbClr val="006600"/>
    <a:srgbClr val="000000"/>
    <a:srgbClr val="9900FF"/>
    <a:srgbClr val="04FC0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80" autoAdjust="0"/>
  </p:normalViewPr>
  <p:slideViewPr>
    <p:cSldViewPr>
      <p:cViewPr varScale="1">
        <p:scale>
          <a:sx n="63" d="100"/>
          <a:sy n="63" d="100"/>
        </p:scale>
        <p:origin x="-1350" y="-96"/>
      </p:cViewPr>
      <p:guideLst>
        <p:guide orient="horz" pos="2160"/>
        <p:guide pos="2880"/>
      </p:guideLst>
    </p:cSldViewPr>
  </p:slideViewPr>
  <p:outlineViewPr>
    <p:cViewPr>
      <p:scale>
        <a:sx n="33" d="100"/>
        <a:sy n="33" d="100"/>
      </p:scale>
      <p:origin x="0" y="19896"/>
    </p:cViewPr>
  </p:outlin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3E0775-7675-4257-9467-86526D8E785D}" type="datetimeFigureOut">
              <a:rPr lang="en-US" smtClean="0"/>
              <a:pPr/>
              <a:t>4/23/2011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BB6CBC-34BB-499F-AD65-C37AD43EEB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3E0775-7675-4257-9467-86526D8E785D}"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3E0775-7675-4257-9467-86526D8E785D}"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3E0775-7675-4257-9467-86526D8E785D}"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3E0775-7675-4257-9467-86526D8E785D}"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B6CBC-34BB-499F-AD65-C37AD43EEB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3E0775-7675-4257-9467-86526D8E785D}"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3E0775-7675-4257-9467-86526D8E785D}" type="datetimeFigureOut">
              <a:rPr lang="en-US" smtClean="0"/>
              <a:pPr/>
              <a:t>4/23/2011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53E0775-7675-4257-9467-86526D8E785D}" type="datetimeFigureOut">
              <a:rPr lang="en-US" smtClean="0"/>
              <a:pPr/>
              <a:t>4/23/2011</a:t>
            </a:fld>
            <a:endParaRPr lang="en-US"/>
          </a:p>
        </p:txBody>
      </p:sp>
      <p:sp>
        <p:nvSpPr>
          <p:cNvPr id="8" name="Slide Number Placeholder 7"/>
          <p:cNvSpPr>
            <a:spLocks noGrp="1"/>
          </p:cNvSpPr>
          <p:nvPr>
            <p:ph type="sldNum" sz="quarter" idx="11"/>
          </p:nvPr>
        </p:nvSpPr>
        <p:spPr/>
        <p:txBody>
          <a:bodyPr/>
          <a:lstStyle/>
          <a:p>
            <a:fld id="{25BB6CBC-34BB-499F-AD65-C37AD43EEB6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E0775-7675-4257-9467-86526D8E785D}" type="datetimeFigureOut">
              <a:rPr lang="en-US" smtClean="0"/>
              <a:pPr/>
              <a:t>4/23/2011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3E0775-7675-4257-9467-86526D8E785D}"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5BB6CBC-34BB-499F-AD65-C37AD43EE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53E0775-7675-4257-9467-86526D8E785D}"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B6CBC-34BB-499F-AD65-C37AD43EE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3E0775-7675-4257-9467-86526D8E785D}" type="datetimeFigureOut">
              <a:rPr lang="en-US" smtClean="0"/>
              <a:pPr/>
              <a:t>4/23/2011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5BB6CBC-34BB-499F-AD65-C37AD43EEB6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xtranormal.com/watch/11841894/evaluating-content-in-a-website?listtype=SERIES&amp;listid=22635097" TargetMode="Externa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website%20evaluation%20graphic%20organizer.do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 Target="slide14.xml"/><Relationship Id="rId7" Type="http://schemas.openxmlformats.org/officeDocument/2006/relationships/slide" Target="slide17.xml"/><Relationship Id="rId12" Type="http://schemas.openxmlformats.org/officeDocument/2006/relationships/image" Target="../media/image18.emf"/><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slide" Target="slide20.xml"/><Relationship Id="rId5" Type="http://schemas.openxmlformats.org/officeDocument/2006/relationships/slide" Target="slide23.xml"/><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www.americaslibrary.gov/aa/lincoln/aa_lincoln_subj.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hyperlink" Target="http://www.chenowith.k12.or.us/tech/cgcc/projects/bright/lincoln01.htm"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http://www.who2.com/abrahamlincoln.html"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hyperlink" Target="http://www.coloroflincoln.com/sho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hyperlink" Target="http://www.worldbookonline.com/kids/article?id=ar831512&amp;st=lincoln"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21cif.com/tools/evaluate/" TargetMode="External"/><Relationship Id="rId2" Type="http://schemas.openxmlformats.org/officeDocument/2006/relationships/hyperlink" Target="http://www.avon.k12.ct.us/enrichment/Enrich/quickgr4-0.htm"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www.multcolib.org/homework/webeval.html" TargetMode="External"/></Relationships>
</file>

<file path=ppt/slides/_rels/slide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ala.org/ala/mgrps/divs/alsc/greatwebsites/great" TargetMode="External"/><Relationship Id="rId7" Type="http://schemas.openxmlformats.org/officeDocument/2006/relationships/hyperlink" Target="http://kathyschrock.net/" TargetMode="External"/><Relationship Id="rId2" Type="http://schemas.openxmlformats.org/officeDocument/2006/relationships/hyperlink" Target="http://teams.lacoe.edu/documentation" TargetMode="External"/><Relationship Id="rId1" Type="http://schemas.openxmlformats.org/officeDocument/2006/relationships/slideLayout" Target="../slideLayouts/slideLayout2.xml"/><Relationship Id="rId6" Type="http://schemas.openxmlformats.org/officeDocument/2006/relationships/hyperlink" Target="http://office.microsoft.com/en-us/images/results.aspx?qu=lincoln#mt:0|" TargetMode="External"/><Relationship Id="rId5" Type="http://schemas.openxmlformats.org/officeDocument/2006/relationships/hyperlink" Target="http://www.commonsensemedia.org/sites/default/files/K-" TargetMode="External"/><Relationship Id="rId4" Type="http://schemas.openxmlformats.org/officeDocument/2006/relationships/hyperlink" Target="http://www.avon.k12.ct.us/enrichment/Enrich/quickgr4-0.htm" TargetMode="Externa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xtranormal.com/watch/11841552/why-evaluate-websites" TargetMode="Externa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hyperlink" Target="http://creativecommons.org/licenses/by-nc-sa/2.0/" TargetMode="External"/><Relationship Id="rId3" Type="http://schemas.openxmlformats.org/officeDocument/2006/relationships/image" Target="../media/image4.wmf"/><Relationship Id="rId7" Type="http://schemas.openxmlformats.org/officeDocument/2006/relationships/image" Target="../media/image6.wmf"/><Relationship Id="rId12" Type="http://schemas.openxmlformats.org/officeDocument/2006/relationships/image" Target="../media/image9.jpe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1.xml"/><Relationship Id="rId5" Type="http://schemas.openxmlformats.org/officeDocument/2006/relationships/image" Target="../media/image5.wmf"/><Relationship Id="rId15" Type="http://schemas.openxmlformats.org/officeDocument/2006/relationships/slide" Target="slide12.xml"/><Relationship Id="rId10" Type="http://schemas.openxmlformats.org/officeDocument/2006/relationships/image" Target="../media/image8.emf"/><Relationship Id="rId4" Type="http://schemas.openxmlformats.org/officeDocument/2006/relationships/slide" Target="slide8.xml"/><Relationship Id="rId9" Type="http://schemas.openxmlformats.org/officeDocument/2006/relationships/image" Target="../media/image7.wmf"/><Relationship Id="rId14" Type="http://schemas.openxmlformats.org/officeDocument/2006/relationships/hyperlink" Target="http://www.flickr.com/photos/quiteade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7267136" cy="2301240"/>
          </a:xfrm>
        </p:spPr>
        <p:txBody>
          <a:bodyPr/>
          <a:lstStyle/>
          <a:p>
            <a:r>
              <a:rPr lang="en-US" sz="7200" dirty="0" smtClean="0"/>
              <a:t>Evaluating Websites</a:t>
            </a:r>
            <a:endParaRPr lang="en-US" dirty="0"/>
          </a:p>
        </p:txBody>
      </p:sp>
      <p:sp>
        <p:nvSpPr>
          <p:cNvPr id="3" name="Subtitle 2"/>
          <p:cNvSpPr>
            <a:spLocks noGrp="1"/>
          </p:cNvSpPr>
          <p:nvPr>
            <p:ph type="subTitle" idx="1"/>
          </p:nvPr>
        </p:nvSpPr>
        <p:spPr>
          <a:xfrm>
            <a:off x="433050" y="1544812"/>
            <a:ext cx="7186950" cy="1752600"/>
          </a:xfrm>
        </p:spPr>
        <p:txBody>
          <a:bodyPr>
            <a:normAutofit/>
          </a:bodyPr>
          <a:lstStyle/>
          <a:p>
            <a:r>
              <a:rPr lang="en-US" sz="3200" dirty="0" smtClean="0"/>
              <a:t>An Interactive Guide for</a:t>
            </a:r>
          </a:p>
          <a:p>
            <a:r>
              <a:rPr lang="en-US" sz="3200" dirty="0" smtClean="0"/>
              <a:t>4</a:t>
            </a:r>
            <a:r>
              <a:rPr lang="en-US" sz="3200" baseline="30000" dirty="0" smtClean="0"/>
              <a:t>th</a:t>
            </a:r>
            <a:r>
              <a:rPr lang="en-US" sz="3200" dirty="0" smtClean="0"/>
              <a:t> and 5</a:t>
            </a:r>
            <a:r>
              <a:rPr lang="en-US" sz="3200" baseline="30000" dirty="0" smtClean="0"/>
              <a:t>th</a:t>
            </a:r>
            <a:r>
              <a:rPr lang="en-US" sz="3200" dirty="0" smtClean="0"/>
              <a:t> graders</a:t>
            </a:r>
            <a:endParaRPr lang="en-US" sz="3200" dirty="0"/>
          </a:p>
        </p:txBody>
      </p:sp>
      <p:sp>
        <p:nvSpPr>
          <p:cNvPr id="4" name="TextBox 3"/>
          <p:cNvSpPr txBox="1"/>
          <p:nvPr/>
        </p:nvSpPr>
        <p:spPr>
          <a:xfrm>
            <a:off x="0" y="5934670"/>
            <a:ext cx="8094908" cy="1754326"/>
          </a:xfrm>
          <a:prstGeom prst="rect">
            <a:avLst/>
          </a:prstGeom>
          <a:noFill/>
        </p:spPr>
        <p:txBody>
          <a:bodyPr wrap="none" rtlCol="0">
            <a:spAutoFit/>
          </a:bodyPr>
          <a:lstStyle/>
          <a:p>
            <a:r>
              <a:rPr lang="en-US" dirty="0" smtClean="0"/>
              <a:t>By Wendy </a:t>
            </a:r>
            <a:r>
              <a:rPr lang="en-US" dirty="0" err="1" smtClean="0"/>
              <a:t>Howk</a:t>
            </a:r>
            <a:endParaRPr lang="en-US" dirty="0" smtClean="0"/>
          </a:p>
          <a:p>
            <a:r>
              <a:rPr lang="en-US" dirty="0" smtClean="0"/>
              <a:t>2010-2011</a:t>
            </a:r>
          </a:p>
          <a:p>
            <a:r>
              <a:rPr lang="en-US" sz="1200" dirty="0" smtClean="0"/>
              <a:t>This work is licensed under the Creative Commons Attribution-</a:t>
            </a:r>
          </a:p>
          <a:p>
            <a:r>
              <a:rPr lang="en-US" sz="1200" dirty="0" err="1" smtClean="0"/>
              <a:t>ShareAlike</a:t>
            </a:r>
            <a:r>
              <a:rPr lang="en-US" sz="1200" dirty="0" smtClean="0"/>
              <a:t> 3.0 </a:t>
            </a:r>
            <a:r>
              <a:rPr lang="en-US" sz="1200" dirty="0" err="1" smtClean="0"/>
              <a:t>Unported</a:t>
            </a:r>
            <a:r>
              <a:rPr lang="en-US" sz="1200" dirty="0" smtClean="0"/>
              <a:t> License. To view a copy of this license, visit </a:t>
            </a:r>
            <a:r>
              <a:rPr lang="en-US" sz="1200" dirty="0" smtClean="0">
                <a:hlinkClick r:id="rId2"/>
              </a:rPr>
              <a:t>http://creativecommons.org/licenses/by-sa/3.0/</a:t>
            </a:r>
            <a:r>
              <a:rPr lang="en-US" sz="1200" dirty="0" smtClean="0"/>
              <a:t> </a:t>
            </a:r>
          </a:p>
          <a:p>
            <a:endParaRPr lang="en-US" sz="1200" dirty="0" smtClean="0"/>
          </a:p>
          <a:p>
            <a:endParaRPr lang="en-US" dirty="0" smtClean="0"/>
          </a:p>
          <a:p>
            <a:endParaRPr lang="en-US" dirty="0"/>
          </a:p>
        </p:txBody>
      </p:sp>
      <p:sp>
        <p:nvSpPr>
          <p:cNvPr id="5" name="Action Button: Forward or Next 4">
            <a:hlinkClick r:id="" action="ppaction://hlinkshowjump?jump=nextslide" highlightClick="1"/>
          </p:cNvPr>
          <p:cNvSpPr/>
          <p:nvPr/>
        </p:nvSpPr>
        <p:spPr>
          <a:xfrm>
            <a:off x="7696200" y="5791200"/>
            <a:ext cx="1447800" cy="106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What? = Content</a:t>
            </a:r>
            <a:endParaRPr lang="en-US" dirty="0">
              <a:solidFill>
                <a:schemeClr val="bg1"/>
              </a:solidFill>
            </a:endParaRPr>
          </a:p>
        </p:txBody>
      </p:sp>
      <p:sp>
        <p:nvSpPr>
          <p:cNvPr id="3" name="Content Placeholder 2"/>
          <p:cNvSpPr>
            <a:spLocks noGrp="1"/>
          </p:cNvSpPr>
          <p:nvPr>
            <p:ph idx="1"/>
          </p:nvPr>
        </p:nvSpPr>
        <p:spPr>
          <a:xfrm>
            <a:off x="457200" y="1600200"/>
            <a:ext cx="8382000" cy="5257800"/>
          </a:xfrm>
        </p:spPr>
        <p:txBody>
          <a:bodyPr>
            <a:normAutofit/>
          </a:bodyPr>
          <a:lstStyle/>
          <a:p>
            <a:pPr marL="704088" marR="0" lvl="2" indent="-384048" algn="l" defTabSz="914400" rtl="0" eaLnBrk="1" fontAlgn="auto" latinLnBrk="0" hangingPunct="1">
              <a:lnSpc>
                <a:spcPct val="100000"/>
              </a:lnSpc>
              <a:spcBef>
                <a:spcPct val="20000"/>
              </a:spcBef>
              <a:spcAft>
                <a:spcPts val="0"/>
              </a:spcAft>
              <a:buClr>
                <a:schemeClr val="accent2"/>
              </a:buClr>
              <a:buSzPct val="80000"/>
              <a:buNone/>
              <a:tabLst/>
              <a:defRPr/>
            </a:pPr>
            <a:r>
              <a:rPr kumimoji="0" lang="en-US" sz="2400" kern="1200" dirty="0" smtClean="0">
                <a:solidFill>
                  <a:schemeClr val="bg1"/>
                </a:solidFill>
                <a:latin typeface="+mn-lt"/>
                <a:ea typeface="+mn-ea"/>
                <a:cs typeface="+mn-cs"/>
              </a:rPr>
              <a:t>Click on the picture below to watch a video about what you should look for when evaluating the content.</a:t>
            </a:r>
          </a:p>
          <a:p>
            <a:pPr marL="704088" marR="0" lvl="2" indent="-384048" algn="l" defTabSz="914400" rtl="0" eaLnBrk="1" fontAlgn="auto" latinLnBrk="0" hangingPunct="1">
              <a:lnSpc>
                <a:spcPct val="100000"/>
              </a:lnSpc>
              <a:spcBef>
                <a:spcPct val="20000"/>
              </a:spcBef>
              <a:spcAft>
                <a:spcPts val="0"/>
              </a:spcAft>
              <a:buClr>
                <a:schemeClr val="accent2"/>
              </a:buClr>
              <a:buSzPct val="80000"/>
              <a:buNone/>
              <a:tabLst/>
              <a:defRPr/>
            </a:pPr>
            <a:endParaRPr lang="en-US" dirty="0" smtClean="0">
              <a:solidFill>
                <a:schemeClr val="bg1"/>
              </a:solidFill>
            </a:endParaRPr>
          </a:p>
          <a:p>
            <a:pPr marL="704088" marR="0" lvl="2" indent="-384048" algn="l" defTabSz="914400" rtl="0" eaLnBrk="1" fontAlgn="auto" latinLnBrk="0" hangingPunct="1">
              <a:lnSpc>
                <a:spcPct val="100000"/>
              </a:lnSpc>
              <a:spcBef>
                <a:spcPct val="20000"/>
              </a:spcBef>
              <a:spcAft>
                <a:spcPts val="0"/>
              </a:spcAft>
              <a:buClr>
                <a:schemeClr val="accent2"/>
              </a:buClr>
              <a:buSzPct val="80000"/>
              <a:buNone/>
              <a:tabLst/>
              <a:defRPr/>
            </a:pPr>
            <a:r>
              <a:rPr kumimoji="0" lang="en-US" sz="2400" kern="1200" dirty="0" smtClean="0">
                <a:solidFill>
                  <a:schemeClr val="bg1"/>
                </a:solidFill>
                <a:latin typeface="+mn-lt"/>
                <a:ea typeface="+mn-ea"/>
                <a:cs typeface="+mn-cs"/>
              </a:rPr>
              <a:t> </a:t>
            </a:r>
          </a:p>
        </p:txBody>
      </p:sp>
      <p:pic>
        <p:nvPicPr>
          <p:cNvPr id="5" name="Picture 4">
            <a:hlinkClick r:id="rId2"/>
          </p:cNvPr>
          <p:cNvPicPr/>
          <p:nvPr/>
        </p:nvPicPr>
        <p:blipFill>
          <a:blip r:embed="rId3" cstate="print"/>
          <a:srcRect l="13353" t="36250" r="49898" b="18750"/>
          <a:stretch>
            <a:fillRect/>
          </a:stretch>
        </p:blipFill>
        <p:spPr bwMode="auto">
          <a:xfrm>
            <a:off x="2971800" y="2659791"/>
            <a:ext cx="2724150" cy="2064609"/>
          </a:xfrm>
          <a:prstGeom prst="rect">
            <a:avLst/>
          </a:prstGeom>
          <a:noFill/>
          <a:ln w="9525">
            <a:noFill/>
            <a:miter lim="800000"/>
            <a:headEnd/>
            <a:tailEnd/>
          </a:ln>
        </p:spPr>
      </p:pic>
      <p:cxnSp>
        <p:nvCxnSpPr>
          <p:cNvPr id="7" name="Straight Arrow Connector 6"/>
          <p:cNvCxnSpPr/>
          <p:nvPr/>
        </p:nvCxnSpPr>
        <p:spPr>
          <a:xfrm rot="16200000" flipV="1">
            <a:off x="5715000" y="4724400"/>
            <a:ext cx="6096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71600" y="5257800"/>
            <a:ext cx="6096000" cy="923330"/>
          </a:xfrm>
          <a:prstGeom prst="rect">
            <a:avLst/>
          </a:prstGeom>
          <a:noFill/>
        </p:spPr>
        <p:txBody>
          <a:bodyPr wrap="square" rtlCol="0">
            <a:spAutoFit/>
          </a:bodyPr>
          <a:lstStyle/>
          <a:p>
            <a:r>
              <a:rPr lang="en-US" dirty="0" smtClean="0">
                <a:solidFill>
                  <a:schemeClr val="bg1"/>
                </a:solidFill>
              </a:rPr>
              <a:t>Remember! You can click to enlarge the video to fill your screen.</a:t>
            </a:r>
          </a:p>
          <a:p>
            <a:r>
              <a:rPr lang="en-US" dirty="0" smtClean="0">
                <a:solidFill>
                  <a:srgbClr val="FF0000"/>
                </a:solidFill>
              </a:rPr>
              <a:t>X</a:t>
            </a:r>
            <a:r>
              <a:rPr lang="en-US" dirty="0" smtClean="0">
                <a:solidFill>
                  <a:schemeClr val="bg1"/>
                </a:solidFill>
              </a:rPr>
              <a:t> out and return to this PowerPoint when you are done.</a:t>
            </a:r>
            <a:endParaRPr lang="en-US" dirty="0">
              <a:solidFill>
                <a:schemeClr val="bg1"/>
              </a:solidFill>
            </a:endParaRPr>
          </a:p>
        </p:txBody>
      </p:sp>
      <p:sp>
        <p:nvSpPr>
          <p:cNvPr id="10" name="Action Button: Return 9">
            <a:hlinkClick r:id="rId4" action="ppaction://hlinksldjump" highlightClick="1"/>
          </p:cNvPr>
          <p:cNvSpPr/>
          <p:nvPr/>
        </p:nvSpPr>
        <p:spPr>
          <a:xfrm>
            <a:off x="0" y="5791200"/>
            <a:ext cx="11430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go back to choices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When? = Currency </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When was this website created?</a:t>
            </a:r>
          </a:p>
          <a:p>
            <a:r>
              <a:rPr lang="en-US" dirty="0" smtClean="0">
                <a:solidFill>
                  <a:schemeClr val="bg1"/>
                </a:solidFill>
              </a:rPr>
              <a:t>When was it last updated?</a:t>
            </a:r>
          </a:p>
          <a:p>
            <a:endParaRPr lang="en-US" dirty="0" smtClean="0"/>
          </a:p>
        </p:txBody>
      </p:sp>
      <p:sp>
        <p:nvSpPr>
          <p:cNvPr id="4" name="Action Button: Return 3">
            <a:hlinkClick r:id="rId2" action="ppaction://hlinksldjump" highlightClick="1"/>
          </p:cNvPr>
          <p:cNvSpPr/>
          <p:nvPr/>
        </p:nvSpPr>
        <p:spPr>
          <a:xfrm>
            <a:off x="0" y="5791200"/>
            <a:ext cx="11430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go back to choices</a:t>
            </a:r>
            <a:endParaRPr lang="en-US" dirty="0"/>
          </a:p>
        </p:txBody>
      </p:sp>
      <p:pic>
        <p:nvPicPr>
          <p:cNvPr id="6" name="Picture 5"/>
          <p:cNvPicPr/>
          <p:nvPr/>
        </p:nvPicPr>
        <p:blipFill>
          <a:blip r:embed="rId3" cstate="print"/>
          <a:srcRect/>
          <a:stretch>
            <a:fillRect/>
          </a:stretch>
        </p:blipFill>
        <p:spPr bwMode="auto">
          <a:xfrm>
            <a:off x="1219200" y="2743200"/>
            <a:ext cx="7162800" cy="3048000"/>
          </a:xfrm>
          <a:prstGeom prst="rect">
            <a:avLst/>
          </a:prstGeom>
          <a:noFill/>
          <a:ln w="9525">
            <a:noFill/>
            <a:miter lim="800000"/>
            <a:headEnd/>
            <a:tailEnd/>
          </a:ln>
        </p:spPr>
      </p:pic>
      <p:cxnSp>
        <p:nvCxnSpPr>
          <p:cNvPr id="8" name="Straight Arrow Connector 7"/>
          <p:cNvCxnSpPr/>
          <p:nvPr/>
        </p:nvCxnSpPr>
        <p:spPr>
          <a:xfrm flipV="1">
            <a:off x="2514600" y="5562600"/>
            <a:ext cx="2057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0" y="5867400"/>
            <a:ext cx="5211683" cy="369332"/>
          </a:xfrm>
          <a:prstGeom prst="rect">
            <a:avLst/>
          </a:prstGeom>
          <a:noFill/>
        </p:spPr>
        <p:txBody>
          <a:bodyPr wrap="none" rtlCol="0">
            <a:spAutoFit/>
          </a:bodyPr>
          <a:lstStyle/>
          <a:p>
            <a:r>
              <a:rPr lang="en-US" dirty="0" smtClean="0">
                <a:solidFill>
                  <a:schemeClr val="bg1"/>
                </a:solidFill>
              </a:rPr>
              <a:t>Look at the bottom of the page to find your dates.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Your Turn…Do you remember the 5 W’s?</a:t>
            </a:r>
            <a:endParaRPr lang="en-US" b="1" dirty="0"/>
          </a:p>
        </p:txBody>
      </p:sp>
      <p:sp>
        <p:nvSpPr>
          <p:cNvPr id="21" name="TextBox 20"/>
          <p:cNvSpPr txBox="1"/>
          <p:nvPr/>
        </p:nvSpPr>
        <p:spPr>
          <a:xfrm>
            <a:off x="228600" y="1981200"/>
            <a:ext cx="8117928" cy="4832092"/>
          </a:xfrm>
          <a:prstGeom prst="rect">
            <a:avLst/>
          </a:prstGeom>
          <a:noFill/>
        </p:spPr>
        <p:txBody>
          <a:bodyPr wrap="none" rtlCol="0">
            <a:spAutoFit/>
          </a:bodyPr>
          <a:lstStyle/>
          <a:p>
            <a:r>
              <a:rPr lang="en-US" sz="2800" dirty="0" smtClean="0"/>
              <a:t>Open a Word document and record what you </a:t>
            </a:r>
          </a:p>
          <a:p>
            <a:r>
              <a:rPr lang="en-US" sz="2800" dirty="0" smtClean="0"/>
              <a:t>have learned.</a:t>
            </a:r>
          </a:p>
          <a:p>
            <a:endParaRPr lang="en-US" sz="2800" dirty="0" smtClean="0"/>
          </a:p>
          <a:p>
            <a:r>
              <a:rPr lang="en-US" sz="2800" dirty="0" smtClean="0"/>
              <a:t>Print out this document and use it when you </a:t>
            </a:r>
          </a:p>
          <a:p>
            <a:r>
              <a:rPr lang="en-US" sz="2800" dirty="0" smtClean="0"/>
              <a:t>evaluate the websites. </a:t>
            </a:r>
          </a:p>
          <a:p>
            <a:endParaRPr lang="en-US" sz="2800" dirty="0" smtClean="0"/>
          </a:p>
          <a:p>
            <a:r>
              <a:rPr lang="en-US" sz="2800" dirty="0" smtClean="0">
                <a:solidFill>
                  <a:srgbClr val="FF0000"/>
                </a:solidFill>
              </a:rPr>
              <a:t>X</a:t>
            </a:r>
            <a:r>
              <a:rPr lang="en-US" sz="2800" dirty="0" smtClean="0"/>
              <a:t> out of the document after you have successfully</a:t>
            </a:r>
          </a:p>
          <a:p>
            <a:r>
              <a:rPr lang="en-US" sz="2800" dirty="0" smtClean="0"/>
              <a:t>printed. (Do not save) Return to this PowerPoint. </a:t>
            </a:r>
          </a:p>
          <a:p>
            <a:endParaRPr lang="en-US" sz="2800" dirty="0" smtClean="0"/>
          </a:p>
          <a:p>
            <a:r>
              <a:rPr lang="en-US" sz="2800" dirty="0" smtClean="0">
                <a:hlinkClick r:id="rId2" action="ppaction://hlinkfile"/>
              </a:rPr>
              <a:t>Click here</a:t>
            </a:r>
            <a:r>
              <a:rPr lang="en-US" sz="2800" dirty="0" smtClean="0"/>
              <a:t> to begin.</a:t>
            </a:r>
          </a:p>
          <a:p>
            <a:endParaRPr lang="en-US" sz="2800" dirty="0" smtClean="0"/>
          </a:p>
        </p:txBody>
      </p:sp>
      <p:pic>
        <p:nvPicPr>
          <p:cNvPr id="4" name="Picture 3"/>
          <p:cNvPicPr/>
          <p:nvPr/>
        </p:nvPicPr>
        <p:blipFill>
          <a:blip r:embed="rId3" cstate="print"/>
          <a:srcRect l="29517" t="41250" r="57628" b="22500"/>
          <a:stretch>
            <a:fillRect/>
          </a:stretch>
        </p:blipFill>
        <p:spPr bwMode="auto">
          <a:xfrm>
            <a:off x="8077201" y="0"/>
            <a:ext cx="1066800" cy="1447800"/>
          </a:xfrm>
          <a:prstGeom prst="rect">
            <a:avLst/>
          </a:prstGeom>
          <a:noFill/>
          <a:ln w="9525">
            <a:noFill/>
            <a:miter lim="800000"/>
            <a:headEnd/>
            <a:tailEnd/>
          </a:ln>
        </p:spPr>
      </p:pic>
      <p:sp>
        <p:nvSpPr>
          <p:cNvPr id="5" name="Action Button: Forward or Next 4">
            <a:hlinkClick r:id="" action="ppaction://hlinkshowjump?jump=nextslide" highlightClick="1"/>
          </p:cNvPr>
          <p:cNvSpPr/>
          <p:nvPr/>
        </p:nvSpPr>
        <p:spPr>
          <a:xfrm>
            <a:off x="7543800" y="5715000"/>
            <a:ext cx="16002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continue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858962"/>
          </a:xfrm>
        </p:spPr>
        <p:txBody>
          <a:bodyPr>
            <a:normAutofit fontScale="90000"/>
          </a:bodyPr>
          <a:lstStyle/>
          <a:p>
            <a:r>
              <a:rPr lang="en-US" sz="2700" dirty="0" smtClean="0"/>
              <a:t/>
            </a:r>
            <a:br>
              <a:rPr lang="en-US" sz="2700" dirty="0" smtClean="0"/>
            </a:br>
            <a:r>
              <a:rPr lang="en-US" sz="2700" dirty="0" smtClean="0"/>
              <a:t>Click each picture below and use your web to help you evaluate each website about Abraham Lincoln. </a:t>
            </a:r>
            <a:br>
              <a:rPr lang="en-US" sz="2700" dirty="0" smtClean="0"/>
            </a:br>
            <a:r>
              <a:rPr lang="en-US" sz="2700" i="1" dirty="0" smtClean="0"/>
              <a:t>These are resources you might use for the wax museum.  You are looking for the best website possible! </a:t>
            </a:r>
            <a:r>
              <a:rPr lang="en-US" sz="4800" i="1" dirty="0" smtClean="0"/>
              <a:t/>
            </a:r>
            <a:br>
              <a:rPr lang="en-US" sz="4800" i="1" dirty="0" smtClean="0"/>
            </a:br>
            <a:endParaRPr lang="en-US" dirty="0"/>
          </a:p>
        </p:txBody>
      </p:sp>
      <p:sp>
        <p:nvSpPr>
          <p:cNvPr id="9" name="Action Button: Forward or Next 8">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did it!</a:t>
            </a:r>
            <a:endParaRPr lang="en-US" dirty="0"/>
          </a:p>
        </p:txBody>
      </p:sp>
      <p:grpSp>
        <p:nvGrpSpPr>
          <p:cNvPr id="10" name="Group 9"/>
          <p:cNvGrpSpPr/>
          <p:nvPr/>
        </p:nvGrpSpPr>
        <p:grpSpPr>
          <a:xfrm>
            <a:off x="381000" y="2286000"/>
            <a:ext cx="1828800" cy="2033016"/>
            <a:chOff x="838200" y="3581400"/>
            <a:chExt cx="1066800" cy="1042416"/>
          </a:xfrm>
        </p:grpSpPr>
        <p:sp>
          <p:nvSpPr>
            <p:cNvPr id="4" name="Action Button: Custom 3">
              <a:hlinkClick r:id="" action="ppaction://hlinkshowjump?jump=nextslide" highlightClick="1"/>
            </p:cNvPr>
            <p:cNvSpPr/>
            <p:nvPr/>
          </p:nvSpPr>
          <p:spPr>
            <a:xfrm>
              <a:off x="838200" y="3581400"/>
              <a:ext cx="1042416"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hlinkClick r:id="rId3" action="ppaction://hlinksldjump"/>
            </p:cNvPr>
            <p:cNvPicPr>
              <a:picLocks noChangeAspect="1" noChangeArrowheads="1"/>
            </p:cNvPicPr>
            <p:nvPr/>
          </p:nvPicPr>
          <p:blipFill>
            <a:blip r:embed="rId4" cstate="print"/>
            <a:srcRect/>
            <a:stretch>
              <a:fillRect/>
            </a:stretch>
          </p:blipFill>
          <p:spPr bwMode="auto">
            <a:xfrm>
              <a:off x="838200" y="3657600"/>
              <a:ext cx="1066800" cy="962025"/>
            </a:xfrm>
            <a:prstGeom prst="rect">
              <a:avLst/>
            </a:prstGeom>
            <a:noFill/>
            <a:ln w="9525">
              <a:noFill/>
              <a:miter lim="800000"/>
              <a:headEnd/>
              <a:tailEnd/>
            </a:ln>
            <a:effectLst/>
          </p:spPr>
        </p:pic>
      </p:grpSp>
      <p:grpSp>
        <p:nvGrpSpPr>
          <p:cNvPr id="12" name="Group 11"/>
          <p:cNvGrpSpPr/>
          <p:nvPr/>
        </p:nvGrpSpPr>
        <p:grpSpPr>
          <a:xfrm>
            <a:off x="2895600" y="2286000"/>
            <a:ext cx="1905000" cy="1981200"/>
            <a:chOff x="2895600" y="2286000"/>
            <a:chExt cx="1347216" cy="1271016"/>
          </a:xfrm>
        </p:grpSpPr>
        <p:sp>
          <p:nvSpPr>
            <p:cNvPr id="7" name="Action Button: Custom 6">
              <a:hlinkClick r:id="rId5" action="ppaction://hlinksldjump" highlightClick="1"/>
            </p:cNvPr>
            <p:cNvSpPr/>
            <p:nvPr/>
          </p:nvSpPr>
          <p:spPr>
            <a:xfrm>
              <a:off x="2895600" y="2286000"/>
              <a:ext cx="1347216" cy="1271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hlinkClick r:id="rId5" action="ppaction://hlinksldjump"/>
            </p:cNvPr>
            <p:cNvPicPr>
              <a:picLocks noChangeAspect="1" noChangeArrowheads="1"/>
            </p:cNvPicPr>
            <p:nvPr/>
          </p:nvPicPr>
          <p:blipFill>
            <a:blip r:embed="rId6" cstate="print"/>
            <a:srcRect/>
            <a:stretch>
              <a:fillRect/>
            </a:stretch>
          </p:blipFill>
          <p:spPr bwMode="auto">
            <a:xfrm>
              <a:off x="2971800" y="2362200"/>
              <a:ext cx="1190625" cy="1166812"/>
            </a:xfrm>
            <a:prstGeom prst="rect">
              <a:avLst/>
            </a:prstGeom>
            <a:noFill/>
            <a:ln w="9525">
              <a:noFill/>
              <a:miter lim="800000"/>
              <a:headEnd/>
              <a:tailEnd/>
            </a:ln>
            <a:effectLst/>
          </p:spPr>
        </p:pic>
      </p:grpSp>
      <p:grpSp>
        <p:nvGrpSpPr>
          <p:cNvPr id="14" name="Group 13"/>
          <p:cNvGrpSpPr/>
          <p:nvPr/>
        </p:nvGrpSpPr>
        <p:grpSpPr>
          <a:xfrm>
            <a:off x="5029200" y="3581400"/>
            <a:ext cx="1905000" cy="2362200"/>
            <a:chOff x="5257800" y="3429000"/>
            <a:chExt cx="1271016" cy="1271016"/>
          </a:xfrm>
        </p:grpSpPr>
        <p:sp>
          <p:nvSpPr>
            <p:cNvPr id="5" name="Action Button: Custom 4">
              <a:hlinkClick r:id="rId7" action="ppaction://hlinksldjump" highlightClick="1"/>
            </p:cNvPr>
            <p:cNvSpPr/>
            <p:nvPr/>
          </p:nvSpPr>
          <p:spPr>
            <a:xfrm>
              <a:off x="5257800" y="3429000"/>
              <a:ext cx="1271016" cy="1271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hlinkClick r:id="rId7" action="ppaction://hlinksldjump"/>
            </p:cNvPr>
            <p:cNvPicPr>
              <a:picLocks noChangeAspect="1" noChangeArrowheads="1"/>
            </p:cNvPicPr>
            <p:nvPr/>
          </p:nvPicPr>
          <p:blipFill>
            <a:blip r:embed="rId8" cstate="print"/>
            <a:srcRect/>
            <a:stretch>
              <a:fillRect/>
            </a:stretch>
          </p:blipFill>
          <p:spPr bwMode="auto">
            <a:xfrm>
              <a:off x="5334000" y="3581400"/>
              <a:ext cx="1147763" cy="1110455"/>
            </a:xfrm>
            <a:prstGeom prst="rect">
              <a:avLst/>
            </a:prstGeom>
            <a:noFill/>
            <a:ln w="9525">
              <a:noFill/>
              <a:miter lim="800000"/>
              <a:headEnd/>
              <a:tailEnd/>
            </a:ln>
            <a:effectLst/>
          </p:spPr>
        </p:pic>
      </p:grpSp>
      <p:grpSp>
        <p:nvGrpSpPr>
          <p:cNvPr id="16" name="Group 15"/>
          <p:cNvGrpSpPr/>
          <p:nvPr/>
        </p:nvGrpSpPr>
        <p:grpSpPr>
          <a:xfrm>
            <a:off x="7010400" y="1752600"/>
            <a:ext cx="2133600" cy="2209800"/>
            <a:chOff x="7010400" y="2209800"/>
            <a:chExt cx="1400175" cy="1271016"/>
          </a:xfrm>
        </p:grpSpPr>
        <p:sp>
          <p:nvSpPr>
            <p:cNvPr id="8" name="Action Button: Custom 7">
              <a:hlinkClick r:id="rId9" action="ppaction://hlinksldjump" highlightClick="1"/>
            </p:cNvPr>
            <p:cNvSpPr/>
            <p:nvPr/>
          </p:nvSpPr>
          <p:spPr>
            <a:xfrm>
              <a:off x="7086600" y="2209800"/>
              <a:ext cx="1271016" cy="1271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a:hlinkClick r:id="rId9" action="ppaction://hlinksldjump"/>
            </p:cNvPr>
            <p:cNvPicPr>
              <a:picLocks noChangeAspect="1" noChangeArrowheads="1"/>
            </p:cNvPicPr>
            <p:nvPr/>
          </p:nvPicPr>
          <p:blipFill>
            <a:blip r:embed="rId10" cstate="print"/>
            <a:srcRect/>
            <a:stretch>
              <a:fillRect/>
            </a:stretch>
          </p:blipFill>
          <p:spPr bwMode="auto">
            <a:xfrm>
              <a:off x="7010400" y="2362200"/>
              <a:ext cx="1400175" cy="1098401"/>
            </a:xfrm>
            <a:prstGeom prst="rect">
              <a:avLst/>
            </a:prstGeom>
            <a:noFill/>
            <a:ln w="9525">
              <a:noFill/>
              <a:miter lim="800000"/>
              <a:headEnd/>
              <a:tailEnd/>
            </a:ln>
            <a:effectLst/>
          </p:spPr>
        </p:pic>
      </p:grpSp>
      <p:grpSp>
        <p:nvGrpSpPr>
          <p:cNvPr id="18" name="Group 17"/>
          <p:cNvGrpSpPr/>
          <p:nvPr/>
        </p:nvGrpSpPr>
        <p:grpSpPr>
          <a:xfrm>
            <a:off x="2057400" y="4648200"/>
            <a:ext cx="2286000" cy="2209800"/>
            <a:chOff x="2971800" y="4648200"/>
            <a:chExt cx="1371600" cy="1271016"/>
          </a:xfrm>
        </p:grpSpPr>
        <p:sp>
          <p:nvSpPr>
            <p:cNvPr id="6" name="Action Button: Custom 5">
              <a:hlinkClick r:id="rId11" action="ppaction://hlinksldjump" highlightClick="1"/>
            </p:cNvPr>
            <p:cNvSpPr/>
            <p:nvPr/>
          </p:nvSpPr>
          <p:spPr>
            <a:xfrm>
              <a:off x="2971800" y="4648200"/>
              <a:ext cx="1371600" cy="12710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hlinkClick r:id="rId11" action="ppaction://hlinksldjump"/>
            </p:cNvPr>
            <p:cNvPicPr>
              <a:picLocks noChangeAspect="1" noChangeArrowheads="1"/>
            </p:cNvPicPr>
            <p:nvPr/>
          </p:nvPicPr>
          <p:blipFill>
            <a:blip r:embed="rId12" cstate="print"/>
            <a:srcRect/>
            <a:stretch>
              <a:fillRect/>
            </a:stretch>
          </p:blipFill>
          <p:spPr bwMode="auto">
            <a:xfrm>
              <a:off x="3124200" y="4800600"/>
              <a:ext cx="1076325" cy="10862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Use it….	</a:t>
            </a:r>
            <a:endParaRPr lang="en-US" dirty="0"/>
          </a:p>
        </p:txBody>
      </p:sp>
      <p:sp>
        <p:nvSpPr>
          <p:cNvPr id="3" name="Content Placeholder 2"/>
          <p:cNvSpPr>
            <a:spLocks noGrp="1"/>
          </p:cNvSpPr>
          <p:nvPr>
            <p:ph idx="1"/>
          </p:nvPr>
        </p:nvSpPr>
        <p:spPr>
          <a:xfrm>
            <a:off x="457200" y="914400"/>
            <a:ext cx="8153400" cy="5059363"/>
          </a:xfrm>
        </p:spPr>
        <p:txBody>
          <a:bodyPr>
            <a:normAutofit/>
          </a:bodyPr>
          <a:lstStyle/>
          <a:p>
            <a:endParaRPr lang="en-US" sz="2000" dirty="0" smtClean="0"/>
          </a:p>
          <a:p>
            <a:r>
              <a:rPr lang="en-US" dirty="0" smtClean="0"/>
              <a:t>Click here: </a:t>
            </a:r>
            <a:r>
              <a:rPr lang="en-US" dirty="0" smtClean="0">
                <a:solidFill>
                  <a:srgbClr val="0000FF"/>
                </a:solidFill>
                <a:hlinkClick r:id="rId2"/>
              </a:rPr>
              <a:t>http://www.americaslibrary.gov/aa/lincoln/aa_lincoln_subj.html </a:t>
            </a:r>
            <a:r>
              <a:rPr lang="en-US" dirty="0" smtClean="0">
                <a:solidFill>
                  <a:srgbClr val="0000FF"/>
                </a:solidFill>
              </a:rPr>
              <a:t> </a:t>
            </a:r>
            <a:r>
              <a:rPr lang="en-US" dirty="0" smtClean="0"/>
              <a:t>Return here &amp; make your evaluation below.</a:t>
            </a:r>
            <a:endParaRPr lang="en-US" dirty="0" smtClean="0">
              <a:solidFill>
                <a:srgbClr val="0000FF"/>
              </a:solidFill>
            </a:endParaRPr>
          </a:p>
          <a:p>
            <a:endParaRPr lang="en-US" dirty="0"/>
          </a:p>
        </p:txBody>
      </p:sp>
      <p:sp>
        <p:nvSpPr>
          <p:cNvPr id="5" name="16-Point Star 4">
            <a:hlinkClick r:id="rId3" action="ppaction://hlinksldjump"/>
          </p:cNvPr>
          <p:cNvSpPr/>
          <p:nvPr/>
        </p:nvSpPr>
        <p:spPr>
          <a:xfrm>
            <a:off x="533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Great Website! It meets most or all of the criteria!</a:t>
            </a:r>
            <a:endParaRPr lang="en-US" dirty="0">
              <a:solidFill>
                <a:schemeClr val="bg1"/>
              </a:solidFill>
            </a:endParaRPr>
          </a:p>
        </p:txBody>
      </p:sp>
      <p:sp>
        <p:nvSpPr>
          <p:cNvPr id="6" name="16-Point Star 5">
            <a:hlinkClick r:id="rId4" action="ppaction://hlinksldjump"/>
          </p:cNvPr>
          <p:cNvSpPr/>
          <p:nvPr/>
        </p:nvSpPr>
        <p:spPr>
          <a:xfrm>
            <a:off x="3200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This website has some good information, but I will need other sources too. </a:t>
            </a:r>
            <a:endParaRPr lang="en-US" sz="1400" dirty="0">
              <a:solidFill>
                <a:schemeClr val="bg1"/>
              </a:solidFill>
            </a:endParaRPr>
          </a:p>
        </p:txBody>
      </p:sp>
      <p:sp>
        <p:nvSpPr>
          <p:cNvPr id="7" name="16-Point Star 6">
            <a:hlinkClick r:id="rId4" action="ppaction://hlinksldjump"/>
          </p:cNvPr>
          <p:cNvSpPr/>
          <p:nvPr/>
        </p:nvSpPr>
        <p:spPr>
          <a:xfrm>
            <a:off x="6019800" y="4724400"/>
            <a:ext cx="2438400" cy="2133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is not a good website to use for research</a:t>
            </a:r>
            <a:r>
              <a:rPr lang="en-US" dirty="0" smtClean="0"/>
              <a:t>.</a:t>
            </a:r>
            <a:endParaRPr lang="en-US" dirty="0"/>
          </a:p>
        </p:txBody>
      </p:sp>
      <p:pic>
        <p:nvPicPr>
          <p:cNvPr id="8" name="Picture 7"/>
          <p:cNvPicPr/>
          <p:nvPr/>
        </p:nvPicPr>
        <p:blipFill>
          <a:blip r:embed="rId5" cstate="print"/>
          <a:srcRect l="21786" t="42500" r="66764" b="23750"/>
          <a:stretch>
            <a:fillRect/>
          </a:stretch>
        </p:blipFill>
        <p:spPr bwMode="auto">
          <a:xfrm>
            <a:off x="7924800" y="381000"/>
            <a:ext cx="990600"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467600" cy="1143000"/>
          </a:xfrm>
        </p:spPr>
        <p:txBody>
          <a:bodyPr>
            <a:noAutofit/>
          </a:bodyPr>
          <a:lstStyle/>
          <a:p>
            <a:r>
              <a:rPr lang="en-US" sz="9600" dirty="0" smtClean="0"/>
              <a:t>You’re Right!</a:t>
            </a:r>
            <a:br>
              <a:rPr lang="en-US" sz="9600" dirty="0" smtClean="0"/>
            </a:br>
            <a:r>
              <a:rPr lang="en-US" sz="3200" b="1" dirty="0" smtClean="0"/>
              <a:t>Who? 	</a:t>
            </a:r>
            <a:r>
              <a:rPr lang="en-US" sz="3200" dirty="0" smtClean="0"/>
              <a:t>Library of Congress</a:t>
            </a:r>
            <a:br>
              <a:rPr lang="en-US" sz="3200" dirty="0" smtClean="0"/>
            </a:br>
            <a:r>
              <a:rPr lang="en-US" sz="3200" b="1" dirty="0" smtClean="0"/>
              <a:t>Where? 	</a:t>
            </a:r>
            <a:r>
              <a:rPr lang="en-US" sz="3200" b="1" u="sng" dirty="0" smtClean="0"/>
              <a:t>Gov</a:t>
            </a:r>
            <a:r>
              <a:rPr lang="en-US" sz="3200" dirty="0" smtClean="0"/>
              <a:t>ernment</a:t>
            </a:r>
            <a:br>
              <a:rPr lang="en-US" sz="3200" dirty="0" smtClean="0"/>
            </a:br>
            <a:r>
              <a:rPr lang="en-US" sz="3200" b="1" dirty="0" smtClean="0"/>
              <a:t>When? 	</a:t>
            </a:r>
            <a:r>
              <a:rPr lang="en-US" sz="3200" dirty="0" smtClean="0"/>
              <a:t>Not found</a:t>
            </a:r>
            <a:br>
              <a:rPr lang="en-US" sz="3200" dirty="0" smtClean="0"/>
            </a:br>
            <a:r>
              <a:rPr lang="en-US" sz="3200" b="1" dirty="0" smtClean="0"/>
              <a:t>Why? 	</a:t>
            </a:r>
            <a:r>
              <a:rPr lang="en-US" sz="3200" dirty="0" smtClean="0"/>
              <a:t>Educating, sharing information</a:t>
            </a:r>
            <a:br>
              <a:rPr lang="en-US" sz="3200" dirty="0" smtClean="0"/>
            </a:br>
            <a:r>
              <a:rPr lang="en-US" sz="3200" b="1" dirty="0" smtClean="0"/>
              <a:t>What? 	</a:t>
            </a:r>
            <a:r>
              <a:rPr lang="en-US" sz="3200" dirty="0" smtClean="0"/>
              <a:t>Timeline, dates, easy to read and navigate, includes links to other information, good level of text</a:t>
            </a:r>
            <a:endParaRPr lang="en-US" sz="3200" dirty="0"/>
          </a:p>
        </p:txBody>
      </p:sp>
      <p:sp>
        <p:nvSpPr>
          <p:cNvPr id="4" name="Action Button: Return 3">
            <a:hlinkClick r:id="rId2" action="ppaction://hlinksldjump" highlightClick="1"/>
          </p:cNvPr>
          <p:cNvSpPr/>
          <p:nvPr/>
        </p:nvSpPr>
        <p:spPr>
          <a:xfrm>
            <a:off x="7848600" y="5562600"/>
            <a:ext cx="1295400" cy="1295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return to choice screen.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3276600"/>
          </a:xfrm>
        </p:spPr>
        <p:txBody>
          <a:bodyPr>
            <a:noAutofit/>
          </a:bodyPr>
          <a:lstStyle/>
          <a:p>
            <a:pPr algn="ctr"/>
            <a:r>
              <a:rPr lang="en-US" sz="9600" dirty="0" smtClean="0"/>
              <a:t>Sorry </a:t>
            </a:r>
            <a:br>
              <a:rPr lang="en-US" sz="9600" dirty="0" smtClean="0"/>
            </a:br>
            <a:r>
              <a:rPr lang="en-US" sz="9600" dirty="0" smtClean="0"/>
              <a:t>Try Again!</a:t>
            </a:r>
            <a:endParaRPr lang="en-US" sz="9600" dirty="0"/>
          </a:p>
        </p:txBody>
      </p:sp>
      <p:sp>
        <p:nvSpPr>
          <p:cNvPr id="3" name="Action Button: Forward or Next 2">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try again.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t>Use it….</a:t>
            </a:r>
            <a:endParaRPr lang="en-US" dirty="0"/>
          </a:p>
        </p:txBody>
      </p:sp>
      <p:sp>
        <p:nvSpPr>
          <p:cNvPr id="3" name="Content Placeholder 2"/>
          <p:cNvSpPr>
            <a:spLocks noGrp="1"/>
          </p:cNvSpPr>
          <p:nvPr>
            <p:ph idx="1"/>
          </p:nvPr>
        </p:nvSpPr>
        <p:spPr>
          <a:xfrm>
            <a:off x="609600" y="1676401"/>
            <a:ext cx="7467600" cy="1981200"/>
          </a:xfrm>
        </p:spPr>
        <p:txBody>
          <a:bodyPr>
            <a:normAutofit/>
          </a:bodyPr>
          <a:lstStyle/>
          <a:p>
            <a:pPr>
              <a:buNone/>
            </a:pPr>
            <a:r>
              <a:rPr lang="en-US" dirty="0" smtClean="0"/>
              <a:t>Click here: </a:t>
            </a:r>
            <a:r>
              <a:rPr lang="en-US" dirty="0" smtClean="0">
                <a:hlinkClick r:id="rId2"/>
              </a:rPr>
              <a:t>http://www.chenowith.k12.or.us/tech/cgcc/projects/bright/lincoln01.htm</a:t>
            </a:r>
            <a:r>
              <a:rPr lang="en-US" dirty="0" smtClean="0"/>
              <a:t> </a:t>
            </a:r>
          </a:p>
          <a:p>
            <a:endParaRPr lang="en-US" dirty="0" smtClean="0"/>
          </a:p>
          <a:p>
            <a:endParaRPr lang="en-US" dirty="0"/>
          </a:p>
        </p:txBody>
      </p:sp>
      <p:sp>
        <p:nvSpPr>
          <p:cNvPr id="4" name="16-Point Star 3">
            <a:hlinkClick r:id="rId3" action="ppaction://hlinksldjump"/>
          </p:cNvPr>
          <p:cNvSpPr/>
          <p:nvPr/>
        </p:nvSpPr>
        <p:spPr>
          <a:xfrm>
            <a:off x="533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Great Website! It </a:t>
            </a:r>
            <a:r>
              <a:rPr lang="en-US" smtClean="0">
                <a:solidFill>
                  <a:schemeClr val="bg1"/>
                </a:solidFill>
              </a:rPr>
              <a:t>meets most </a:t>
            </a:r>
            <a:r>
              <a:rPr lang="en-US" dirty="0" smtClean="0">
                <a:solidFill>
                  <a:schemeClr val="bg1"/>
                </a:solidFill>
              </a:rPr>
              <a:t>or all of the criteria!</a:t>
            </a:r>
            <a:endParaRPr lang="en-US" dirty="0">
              <a:solidFill>
                <a:schemeClr val="bg1"/>
              </a:solidFill>
            </a:endParaRPr>
          </a:p>
        </p:txBody>
      </p:sp>
      <p:sp>
        <p:nvSpPr>
          <p:cNvPr id="6" name="16-Point Star 5">
            <a:hlinkClick r:id="rId4" action="ppaction://hlinksldjump"/>
          </p:cNvPr>
          <p:cNvSpPr/>
          <p:nvPr/>
        </p:nvSpPr>
        <p:spPr>
          <a:xfrm>
            <a:off x="6096000" y="4876800"/>
            <a:ext cx="2362200" cy="19812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is not a good website to use for research</a:t>
            </a:r>
            <a:r>
              <a:rPr lang="en-US" dirty="0" smtClean="0"/>
              <a:t>.</a:t>
            </a:r>
            <a:endParaRPr lang="en-US" dirty="0"/>
          </a:p>
        </p:txBody>
      </p:sp>
      <p:sp>
        <p:nvSpPr>
          <p:cNvPr id="7" name="16-Point Star 6">
            <a:hlinkClick r:id="rId3" action="ppaction://hlinksldjump"/>
          </p:cNvPr>
          <p:cNvSpPr/>
          <p:nvPr/>
        </p:nvSpPr>
        <p:spPr>
          <a:xfrm>
            <a:off x="3200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This website has some good information, but I will need other sources too. </a:t>
            </a:r>
            <a:endParaRPr lang="en-US" sz="1400" dirty="0">
              <a:solidFill>
                <a:schemeClr val="bg1"/>
              </a:solidFill>
            </a:endParaRPr>
          </a:p>
        </p:txBody>
      </p:sp>
      <p:pic>
        <p:nvPicPr>
          <p:cNvPr id="9" name="Picture 8"/>
          <p:cNvPicPr/>
          <p:nvPr/>
        </p:nvPicPr>
        <p:blipFill>
          <a:blip r:embed="rId5" cstate="print"/>
          <a:srcRect l="29517" t="41250" r="57628" b="22500"/>
          <a:stretch>
            <a:fillRect/>
          </a:stretch>
        </p:blipFill>
        <p:spPr bwMode="auto">
          <a:xfrm>
            <a:off x="7543800" y="304800"/>
            <a:ext cx="1219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1143000"/>
          </a:xfrm>
        </p:spPr>
        <p:txBody>
          <a:bodyPr>
            <a:noAutofit/>
          </a:bodyPr>
          <a:lstStyle/>
          <a:p>
            <a:pPr algn="ctr"/>
            <a:r>
              <a:rPr lang="en-US" sz="9600" dirty="0" smtClean="0"/>
              <a:t>You’re Right!</a:t>
            </a:r>
            <a:endParaRPr lang="en-US" sz="9600" dirty="0"/>
          </a:p>
        </p:txBody>
      </p:sp>
      <p:sp>
        <p:nvSpPr>
          <p:cNvPr id="5" name="TextBox 4"/>
          <p:cNvSpPr txBox="1"/>
          <p:nvPr/>
        </p:nvSpPr>
        <p:spPr>
          <a:xfrm>
            <a:off x="685800" y="2286000"/>
            <a:ext cx="7848601" cy="3046988"/>
          </a:xfrm>
          <a:prstGeom prst="rect">
            <a:avLst/>
          </a:prstGeom>
          <a:noFill/>
        </p:spPr>
        <p:txBody>
          <a:bodyPr wrap="square" rtlCol="0">
            <a:spAutoFit/>
          </a:bodyPr>
          <a:lstStyle/>
          <a:p>
            <a:r>
              <a:rPr lang="en-US" sz="3200" b="1" dirty="0" smtClean="0"/>
              <a:t>Who? 	</a:t>
            </a:r>
            <a:r>
              <a:rPr lang="en-US" sz="3200" dirty="0" smtClean="0"/>
              <a:t>Betty – Who’s Betty?</a:t>
            </a:r>
            <a:br>
              <a:rPr lang="en-US" sz="3200" dirty="0" smtClean="0"/>
            </a:br>
            <a:r>
              <a:rPr lang="en-US" sz="3200" b="1" dirty="0" smtClean="0"/>
              <a:t>Where? 	</a:t>
            </a:r>
            <a:r>
              <a:rPr lang="en-US" sz="2800" dirty="0" smtClean="0"/>
              <a:t>K12 </a:t>
            </a:r>
            <a:r>
              <a:rPr lang="en-US" sz="2800" dirty="0" err="1" smtClean="0"/>
              <a:t>edu</a:t>
            </a:r>
            <a:r>
              <a:rPr lang="en-US" sz="2800" dirty="0" smtClean="0"/>
              <a:t> – a school, somewhere?</a:t>
            </a:r>
            <a:r>
              <a:rPr lang="en-US" sz="3200" dirty="0" smtClean="0"/>
              <a:t/>
            </a:r>
            <a:br>
              <a:rPr lang="en-US" sz="3200" dirty="0" smtClean="0"/>
            </a:br>
            <a:r>
              <a:rPr lang="en-US" sz="3200" b="1" dirty="0" smtClean="0"/>
              <a:t>When? 	</a:t>
            </a:r>
            <a:r>
              <a:rPr lang="en-US" sz="3200" dirty="0" smtClean="0"/>
              <a:t>Not found</a:t>
            </a:r>
            <a:br>
              <a:rPr lang="en-US" sz="3200" dirty="0" smtClean="0"/>
            </a:br>
            <a:r>
              <a:rPr lang="en-US" sz="3200" b="1" dirty="0" smtClean="0"/>
              <a:t>Why? 	</a:t>
            </a:r>
            <a:r>
              <a:rPr lang="en-US" sz="3200" dirty="0" smtClean="0"/>
              <a:t>Educating, sharing information</a:t>
            </a:r>
            <a:br>
              <a:rPr lang="en-US" sz="3200" dirty="0" smtClean="0"/>
            </a:br>
            <a:r>
              <a:rPr lang="en-US" sz="3200" b="1" dirty="0" smtClean="0"/>
              <a:t>What? 	</a:t>
            </a:r>
            <a:r>
              <a:rPr lang="en-US" sz="3200" dirty="0" smtClean="0"/>
              <a:t>dates, easy to read and navigate, no references or citations </a:t>
            </a:r>
            <a:endParaRPr lang="en-US" sz="3200" dirty="0"/>
          </a:p>
        </p:txBody>
      </p:sp>
      <p:sp>
        <p:nvSpPr>
          <p:cNvPr id="6" name="Action Button: Return 5">
            <a:hlinkClick r:id="rId2" action="ppaction://hlinksldjump" highlightClick="1"/>
          </p:cNvPr>
          <p:cNvSpPr/>
          <p:nvPr/>
        </p:nvSpPr>
        <p:spPr>
          <a:xfrm>
            <a:off x="7848600" y="5562600"/>
            <a:ext cx="1295400" cy="1295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return to choice screen.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3276600"/>
          </a:xfrm>
        </p:spPr>
        <p:txBody>
          <a:bodyPr>
            <a:noAutofit/>
          </a:bodyPr>
          <a:lstStyle/>
          <a:p>
            <a:pPr algn="ctr"/>
            <a:r>
              <a:rPr lang="en-US" sz="9600" dirty="0" smtClean="0"/>
              <a:t>Sorry </a:t>
            </a:r>
            <a:br>
              <a:rPr lang="en-US" sz="9600" dirty="0" smtClean="0"/>
            </a:br>
            <a:r>
              <a:rPr lang="en-US" sz="9600" dirty="0" smtClean="0"/>
              <a:t>Try Again!</a:t>
            </a:r>
            <a:endParaRPr lang="en-US" sz="9600" dirty="0"/>
          </a:p>
        </p:txBody>
      </p:sp>
      <p:sp>
        <p:nvSpPr>
          <p:cNvPr id="3" name="Action Button: Forward or Next 2">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try again.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trust….	</a:t>
            </a:r>
            <a:endParaRPr lang="en-US" dirty="0"/>
          </a:p>
        </p:txBody>
      </p:sp>
      <p:sp>
        <p:nvSpPr>
          <p:cNvPr id="3" name="Content Placeholder 2"/>
          <p:cNvSpPr>
            <a:spLocks noGrp="1"/>
          </p:cNvSpPr>
          <p:nvPr>
            <p:ph idx="1"/>
          </p:nvPr>
        </p:nvSpPr>
        <p:spPr>
          <a:xfrm>
            <a:off x="457200" y="1600201"/>
            <a:ext cx="7467600" cy="2895600"/>
          </a:xfrm>
        </p:spPr>
        <p:txBody>
          <a:bodyPr/>
          <a:lstStyle/>
          <a:p>
            <a:r>
              <a:rPr lang="en-US" u="sng" dirty="0" smtClean="0"/>
              <a:t>Everything</a:t>
            </a:r>
            <a:r>
              <a:rPr lang="en-US" dirty="0" smtClean="0"/>
              <a:t> your friends tell you?</a:t>
            </a:r>
          </a:p>
          <a:p>
            <a:r>
              <a:rPr lang="en-US" u="sng" dirty="0" smtClean="0"/>
              <a:t>Everything</a:t>
            </a:r>
            <a:r>
              <a:rPr lang="en-US" dirty="0" smtClean="0"/>
              <a:t> you see on TV?</a:t>
            </a:r>
          </a:p>
          <a:p>
            <a:r>
              <a:rPr lang="en-US" u="sng" dirty="0" smtClean="0"/>
              <a:t>Everything</a:t>
            </a:r>
            <a:r>
              <a:rPr lang="en-US" dirty="0" smtClean="0"/>
              <a:t> you read in a book?</a:t>
            </a:r>
          </a:p>
          <a:p>
            <a:r>
              <a:rPr lang="en-US" u="sng" dirty="0" smtClean="0"/>
              <a:t>Everything</a:t>
            </a:r>
            <a:r>
              <a:rPr lang="en-US" dirty="0" smtClean="0"/>
              <a:t> you read in a text message?</a:t>
            </a:r>
          </a:p>
          <a:p>
            <a:r>
              <a:rPr lang="en-US" u="sng" dirty="0" smtClean="0"/>
              <a:t>Everything</a:t>
            </a:r>
            <a:r>
              <a:rPr lang="en-US" dirty="0" smtClean="0"/>
              <a:t> you read on the internet?</a:t>
            </a:r>
            <a:endParaRPr lang="en-US" dirty="0"/>
          </a:p>
        </p:txBody>
      </p:sp>
      <p:pic>
        <p:nvPicPr>
          <p:cNvPr id="6" name="Picture 5">
            <a:hlinkClick r:id="rId2" action="ppaction://hlinksldjump"/>
          </p:cNvPr>
          <p:cNvPicPr/>
          <p:nvPr/>
        </p:nvPicPr>
        <p:blipFill>
          <a:blip r:embed="rId3" cstate="print"/>
          <a:srcRect l="21786" t="42500" r="66764" b="23750"/>
          <a:stretch>
            <a:fillRect/>
          </a:stretch>
        </p:blipFill>
        <p:spPr bwMode="auto">
          <a:xfrm>
            <a:off x="762000" y="5410200"/>
            <a:ext cx="699934" cy="1162050"/>
          </a:xfrm>
          <a:prstGeom prst="rect">
            <a:avLst/>
          </a:prstGeom>
          <a:noFill/>
          <a:ln w="9525">
            <a:noFill/>
            <a:miter lim="800000"/>
            <a:headEnd/>
            <a:tailEnd/>
          </a:ln>
        </p:spPr>
      </p:pic>
      <p:pic>
        <p:nvPicPr>
          <p:cNvPr id="7" name="Picture 6">
            <a:hlinkClick r:id="rId4" action="ppaction://hlinksldjump"/>
          </p:cNvPr>
          <p:cNvPicPr/>
          <p:nvPr/>
        </p:nvPicPr>
        <p:blipFill>
          <a:blip r:embed="rId5" cstate="print"/>
          <a:srcRect l="29517" t="41250" r="57628" b="22500"/>
          <a:stretch>
            <a:fillRect/>
          </a:stretch>
        </p:blipFill>
        <p:spPr bwMode="auto">
          <a:xfrm>
            <a:off x="5791200" y="5257800"/>
            <a:ext cx="790575" cy="1243013"/>
          </a:xfrm>
          <a:prstGeom prst="rect">
            <a:avLst/>
          </a:prstGeom>
          <a:noFill/>
          <a:ln w="9525">
            <a:noFill/>
            <a:miter lim="800000"/>
            <a:headEnd/>
            <a:tailEnd/>
          </a:ln>
        </p:spPr>
      </p:pic>
      <p:sp>
        <p:nvSpPr>
          <p:cNvPr id="8" name="Rounded Rectangular Callout 7">
            <a:hlinkClick r:id="rId2" action="ppaction://hlinksldjump"/>
          </p:cNvPr>
          <p:cNvSpPr/>
          <p:nvPr/>
        </p:nvSpPr>
        <p:spPr>
          <a:xfrm>
            <a:off x="1828800" y="4495800"/>
            <a:ext cx="1524000" cy="1143000"/>
          </a:xfrm>
          <a:prstGeom prst="wedgeRoundRectCallout">
            <a:avLst>
              <a:gd name="adj1" fmla="val -71833"/>
              <a:gd name="adj2" fmla="val 71833"/>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YES!</a:t>
            </a:r>
            <a:endParaRPr lang="en-US" sz="3200" dirty="0">
              <a:solidFill>
                <a:schemeClr val="bg1"/>
              </a:solidFill>
            </a:endParaRPr>
          </a:p>
        </p:txBody>
      </p:sp>
      <p:sp>
        <p:nvSpPr>
          <p:cNvPr id="9" name="Rounded Rectangular Callout 8">
            <a:hlinkClick r:id="rId4" action="ppaction://hlinksldjump"/>
          </p:cNvPr>
          <p:cNvSpPr/>
          <p:nvPr/>
        </p:nvSpPr>
        <p:spPr>
          <a:xfrm>
            <a:off x="4191000" y="4572000"/>
            <a:ext cx="1295400" cy="1066800"/>
          </a:xfrm>
          <a:prstGeom prst="wedgeRoundRectCallout">
            <a:avLst>
              <a:gd name="adj1" fmla="val 60343"/>
              <a:gd name="adj2" fmla="val 69643"/>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NO!</a:t>
            </a:r>
            <a:endParaRPr lang="en-US" sz="3200" dirty="0">
              <a:solidFill>
                <a:schemeClr val="bg1"/>
              </a:solidFill>
            </a:endParaRPr>
          </a:p>
        </p:txBody>
      </p:sp>
      <p:sp>
        <p:nvSpPr>
          <p:cNvPr id="10" name="TextBox 9"/>
          <p:cNvSpPr txBox="1"/>
          <p:nvPr/>
        </p:nvSpPr>
        <p:spPr>
          <a:xfrm>
            <a:off x="1524000" y="6553200"/>
            <a:ext cx="4495800" cy="369332"/>
          </a:xfrm>
          <a:prstGeom prst="rect">
            <a:avLst/>
          </a:prstGeom>
          <a:noFill/>
        </p:spPr>
        <p:txBody>
          <a:bodyPr wrap="square" rtlCol="0">
            <a:spAutoFit/>
          </a:bodyPr>
          <a:lstStyle/>
          <a:p>
            <a:r>
              <a:rPr lang="en-US" dirty="0" smtClean="0"/>
              <a:t>Click on the person you agree with most.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t>Use it….</a:t>
            </a:r>
            <a:endParaRPr lang="en-US" dirty="0"/>
          </a:p>
        </p:txBody>
      </p:sp>
      <p:sp>
        <p:nvSpPr>
          <p:cNvPr id="3" name="Content Placeholder 2"/>
          <p:cNvSpPr>
            <a:spLocks noGrp="1"/>
          </p:cNvSpPr>
          <p:nvPr>
            <p:ph idx="1"/>
          </p:nvPr>
        </p:nvSpPr>
        <p:spPr>
          <a:xfrm>
            <a:off x="609600" y="1676401"/>
            <a:ext cx="7467600" cy="1981200"/>
          </a:xfrm>
        </p:spPr>
        <p:txBody>
          <a:bodyPr>
            <a:normAutofit/>
          </a:bodyPr>
          <a:lstStyle/>
          <a:p>
            <a:pPr>
              <a:buNone/>
            </a:pPr>
            <a:r>
              <a:rPr lang="en-US" dirty="0" smtClean="0"/>
              <a:t>Click here: </a:t>
            </a:r>
            <a:r>
              <a:rPr lang="en-US" u="sng" dirty="0" smtClean="0">
                <a:hlinkClick r:id="rId2"/>
              </a:rPr>
              <a:t>http://www.who2.com/abrahamlincoln.html</a:t>
            </a:r>
            <a:r>
              <a:rPr lang="en-US" dirty="0" smtClean="0"/>
              <a:t> </a:t>
            </a:r>
          </a:p>
          <a:p>
            <a:endParaRPr lang="en-US" dirty="0" smtClean="0"/>
          </a:p>
          <a:p>
            <a:endParaRPr lang="en-US" dirty="0"/>
          </a:p>
        </p:txBody>
      </p:sp>
      <p:sp>
        <p:nvSpPr>
          <p:cNvPr id="4" name="16-Point Star 3">
            <a:hlinkClick r:id="rId3" action="ppaction://hlinksldjump"/>
          </p:cNvPr>
          <p:cNvSpPr/>
          <p:nvPr/>
        </p:nvSpPr>
        <p:spPr>
          <a:xfrm>
            <a:off x="533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Great Website! It meets most or all of the criteria!</a:t>
            </a:r>
            <a:endParaRPr lang="en-US" dirty="0">
              <a:solidFill>
                <a:schemeClr val="bg1"/>
              </a:solidFill>
            </a:endParaRPr>
          </a:p>
        </p:txBody>
      </p:sp>
      <p:sp>
        <p:nvSpPr>
          <p:cNvPr id="6" name="16-Point Star 5">
            <a:hlinkClick r:id="rId3" action="ppaction://hlinksldjump"/>
          </p:cNvPr>
          <p:cNvSpPr/>
          <p:nvPr/>
        </p:nvSpPr>
        <p:spPr>
          <a:xfrm>
            <a:off x="6096000" y="4876800"/>
            <a:ext cx="2362200" cy="19812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is not a good website to use for research</a:t>
            </a:r>
            <a:r>
              <a:rPr lang="en-US" dirty="0" smtClean="0"/>
              <a:t>.</a:t>
            </a:r>
            <a:endParaRPr lang="en-US" dirty="0"/>
          </a:p>
        </p:txBody>
      </p:sp>
      <p:sp>
        <p:nvSpPr>
          <p:cNvPr id="7" name="16-Point Star 6">
            <a:hlinkClick r:id="rId4" action="ppaction://hlinksldjump"/>
          </p:cNvPr>
          <p:cNvSpPr/>
          <p:nvPr/>
        </p:nvSpPr>
        <p:spPr>
          <a:xfrm>
            <a:off x="3200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This website has </a:t>
            </a:r>
            <a:r>
              <a:rPr lang="en-US" sz="1400" smtClean="0">
                <a:solidFill>
                  <a:schemeClr val="bg1"/>
                </a:solidFill>
              </a:rPr>
              <a:t>some good </a:t>
            </a:r>
            <a:r>
              <a:rPr lang="en-US" sz="1400" dirty="0" smtClean="0">
                <a:solidFill>
                  <a:schemeClr val="bg1"/>
                </a:solidFill>
              </a:rPr>
              <a:t>information, but I will need other sources too. </a:t>
            </a:r>
            <a:endParaRPr lang="en-US" sz="1400" dirty="0">
              <a:solidFill>
                <a:schemeClr val="bg1"/>
              </a:solidFill>
            </a:endParaRPr>
          </a:p>
        </p:txBody>
      </p:sp>
      <p:pic>
        <p:nvPicPr>
          <p:cNvPr id="9" name="Picture 8"/>
          <p:cNvPicPr/>
          <p:nvPr/>
        </p:nvPicPr>
        <p:blipFill>
          <a:blip r:embed="rId5" cstate="print"/>
          <a:srcRect l="21786" t="42500" r="66764" b="23750"/>
          <a:stretch>
            <a:fillRect/>
          </a:stretch>
        </p:blipFill>
        <p:spPr bwMode="auto">
          <a:xfrm>
            <a:off x="8077200" y="0"/>
            <a:ext cx="106680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1143000"/>
          </a:xfrm>
        </p:spPr>
        <p:txBody>
          <a:bodyPr>
            <a:noAutofit/>
          </a:bodyPr>
          <a:lstStyle/>
          <a:p>
            <a:pPr algn="ctr"/>
            <a:r>
              <a:rPr lang="en-US" sz="9600" dirty="0" smtClean="0"/>
              <a:t>You’re Right!</a:t>
            </a:r>
            <a:endParaRPr lang="en-US" sz="9600" dirty="0"/>
          </a:p>
        </p:txBody>
      </p:sp>
      <p:sp>
        <p:nvSpPr>
          <p:cNvPr id="3" name="TextBox 2"/>
          <p:cNvSpPr txBox="1"/>
          <p:nvPr/>
        </p:nvSpPr>
        <p:spPr>
          <a:xfrm>
            <a:off x="685800" y="1981200"/>
            <a:ext cx="7848600" cy="3816429"/>
          </a:xfrm>
          <a:prstGeom prst="rect">
            <a:avLst/>
          </a:prstGeom>
          <a:noFill/>
        </p:spPr>
        <p:txBody>
          <a:bodyPr wrap="square" rtlCol="0">
            <a:spAutoFit/>
          </a:bodyPr>
          <a:lstStyle/>
          <a:p>
            <a:r>
              <a:rPr lang="en-US" sz="3200" b="1" dirty="0" smtClean="0"/>
              <a:t>Who? 	</a:t>
            </a:r>
            <a:r>
              <a:rPr lang="en-US" sz="3200" dirty="0" smtClean="0"/>
              <a:t>Who2 staff – Who are they?</a:t>
            </a:r>
            <a:br>
              <a:rPr lang="en-US" sz="3200" dirty="0" smtClean="0"/>
            </a:br>
            <a:r>
              <a:rPr lang="en-US" sz="3200" b="1" dirty="0" smtClean="0"/>
              <a:t>Where? 	</a:t>
            </a:r>
            <a:r>
              <a:rPr lang="en-US" sz="3200" dirty="0" smtClean="0"/>
              <a:t>.com </a:t>
            </a:r>
            <a:br>
              <a:rPr lang="en-US" sz="3200" dirty="0" smtClean="0"/>
            </a:br>
            <a:r>
              <a:rPr lang="en-US" sz="3200" b="1" dirty="0" smtClean="0"/>
              <a:t>When? 	</a:t>
            </a:r>
            <a:r>
              <a:rPr lang="en-US" sz="3200" dirty="0" smtClean="0"/>
              <a:t>Current date at bottom</a:t>
            </a:r>
            <a:br>
              <a:rPr lang="en-US" sz="3200" dirty="0" smtClean="0"/>
            </a:br>
            <a:r>
              <a:rPr lang="en-US" sz="3200" b="1" dirty="0" smtClean="0"/>
              <a:t>Why? 	</a:t>
            </a:r>
            <a:r>
              <a:rPr lang="en-US" sz="3200" dirty="0" smtClean="0"/>
              <a:t>Education, sharing information, but also includes many advertisements</a:t>
            </a:r>
            <a:br>
              <a:rPr lang="en-US" sz="3200" dirty="0" smtClean="0"/>
            </a:br>
            <a:r>
              <a:rPr lang="en-US" sz="3200" b="1" dirty="0" smtClean="0"/>
              <a:t>What? 	</a:t>
            </a:r>
            <a:r>
              <a:rPr lang="en-US" sz="3200" dirty="0" smtClean="0"/>
              <a:t>Text level looks okay, links for more information, references</a:t>
            </a:r>
          </a:p>
          <a:p>
            <a:endParaRPr lang="en-US" dirty="0"/>
          </a:p>
        </p:txBody>
      </p:sp>
      <p:sp>
        <p:nvSpPr>
          <p:cNvPr id="5" name="Action Button: Return 4">
            <a:hlinkClick r:id="rId2" action="ppaction://hlinksldjump" highlightClick="1"/>
          </p:cNvPr>
          <p:cNvSpPr/>
          <p:nvPr/>
        </p:nvSpPr>
        <p:spPr>
          <a:xfrm>
            <a:off x="7848600" y="5562600"/>
            <a:ext cx="1295400" cy="1295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return to choice screen.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3276600"/>
          </a:xfrm>
        </p:spPr>
        <p:txBody>
          <a:bodyPr>
            <a:noAutofit/>
          </a:bodyPr>
          <a:lstStyle/>
          <a:p>
            <a:pPr algn="ctr"/>
            <a:r>
              <a:rPr lang="en-US" sz="9600" dirty="0" smtClean="0"/>
              <a:t>Sorry </a:t>
            </a:r>
            <a:br>
              <a:rPr lang="en-US" sz="9600" dirty="0" smtClean="0"/>
            </a:br>
            <a:r>
              <a:rPr lang="en-US" sz="9600" dirty="0" smtClean="0"/>
              <a:t>Try Again!</a:t>
            </a:r>
            <a:endParaRPr lang="en-US" sz="9600" dirty="0"/>
          </a:p>
        </p:txBody>
      </p:sp>
      <p:sp>
        <p:nvSpPr>
          <p:cNvPr id="3" name="Action Button: Forward or Next 2">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try again.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t>Use it….</a:t>
            </a:r>
            <a:endParaRPr lang="en-US" dirty="0"/>
          </a:p>
        </p:txBody>
      </p:sp>
      <p:sp>
        <p:nvSpPr>
          <p:cNvPr id="3" name="Content Placeholder 2"/>
          <p:cNvSpPr>
            <a:spLocks noGrp="1"/>
          </p:cNvSpPr>
          <p:nvPr>
            <p:ph idx="1"/>
          </p:nvPr>
        </p:nvSpPr>
        <p:spPr>
          <a:xfrm>
            <a:off x="609600" y="1676401"/>
            <a:ext cx="7467600" cy="1981200"/>
          </a:xfrm>
        </p:spPr>
        <p:txBody>
          <a:bodyPr>
            <a:normAutofit/>
          </a:bodyPr>
          <a:lstStyle/>
          <a:p>
            <a:pPr>
              <a:buNone/>
            </a:pPr>
            <a:r>
              <a:rPr lang="en-US" dirty="0" smtClean="0"/>
              <a:t>Click here: </a:t>
            </a:r>
            <a:r>
              <a:rPr lang="en-US" u="sng" dirty="0" smtClean="0">
                <a:hlinkClick r:id="rId2"/>
              </a:rPr>
              <a:t>http://www.coloroflincoln.com/shop/</a:t>
            </a:r>
            <a:r>
              <a:rPr lang="en-US" dirty="0" smtClean="0"/>
              <a:t> </a:t>
            </a:r>
          </a:p>
          <a:p>
            <a:endParaRPr lang="en-US" dirty="0" smtClean="0"/>
          </a:p>
          <a:p>
            <a:endParaRPr lang="en-US" dirty="0"/>
          </a:p>
        </p:txBody>
      </p:sp>
      <p:sp>
        <p:nvSpPr>
          <p:cNvPr id="4" name="16-Point Star 3">
            <a:hlinkClick r:id="rId3" action="ppaction://hlinksldjump"/>
          </p:cNvPr>
          <p:cNvSpPr/>
          <p:nvPr/>
        </p:nvSpPr>
        <p:spPr>
          <a:xfrm>
            <a:off x="533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Great website! It meets most or all of the criteria!</a:t>
            </a:r>
            <a:endParaRPr lang="en-US" dirty="0">
              <a:solidFill>
                <a:schemeClr val="bg1"/>
              </a:solidFill>
            </a:endParaRPr>
          </a:p>
        </p:txBody>
      </p:sp>
      <p:sp>
        <p:nvSpPr>
          <p:cNvPr id="6" name="16-Point Star 5">
            <a:hlinkClick r:id="rId4" action="ppaction://hlinksldjump"/>
          </p:cNvPr>
          <p:cNvSpPr/>
          <p:nvPr/>
        </p:nvSpPr>
        <p:spPr>
          <a:xfrm>
            <a:off x="6096000" y="4876800"/>
            <a:ext cx="2362200" cy="19812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is not a good website to use for research</a:t>
            </a:r>
            <a:r>
              <a:rPr lang="en-US" dirty="0" smtClean="0"/>
              <a:t>.</a:t>
            </a:r>
            <a:endParaRPr lang="en-US" dirty="0"/>
          </a:p>
        </p:txBody>
      </p:sp>
      <p:sp>
        <p:nvSpPr>
          <p:cNvPr id="7" name="16-Point Star 6">
            <a:hlinkClick r:id="rId3" action="ppaction://hlinksldjump"/>
          </p:cNvPr>
          <p:cNvSpPr/>
          <p:nvPr/>
        </p:nvSpPr>
        <p:spPr>
          <a:xfrm>
            <a:off x="3200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This website has </a:t>
            </a:r>
            <a:r>
              <a:rPr lang="en-US" sz="1400" smtClean="0">
                <a:solidFill>
                  <a:schemeClr val="bg1"/>
                </a:solidFill>
              </a:rPr>
              <a:t>some good </a:t>
            </a:r>
            <a:r>
              <a:rPr lang="en-US" sz="1400" dirty="0" smtClean="0">
                <a:solidFill>
                  <a:schemeClr val="bg1"/>
                </a:solidFill>
              </a:rPr>
              <a:t>information, but I will need other sources too. </a:t>
            </a:r>
            <a:endParaRPr lang="en-US" sz="1400" dirty="0">
              <a:solidFill>
                <a:schemeClr val="bg1"/>
              </a:solidFill>
            </a:endParaRPr>
          </a:p>
        </p:txBody>
      </p:sp>
      <p:pic>
        <p:nvPicPr>
          <p:cNvPr id="8" name="Picture 7"/>
          <p:cNvPicPr/>
          <p:nvPr/>
        </p:nvPicPr>
        <p:blipFill>
          <a:blip r:embed="rId5" cstate="print"/>
          <a:srcRect l="29517" t="41250" r="57628" b="22500"/>
          <a:stretch>
            <a:fillRect/>
          </a:stretch>
        </p:blipFill>
        <p:spPr bwMode="auto">
          <a:xfrm>
            <a:off x="8077200" y="0"/>
            <a:ext cx="1066800"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467600" cy="1143000"/>
          </a:xfrm>
        </p:spPr>
        <p:txBody>
          <a:bodyPr>
            <a:noAutofit/>
          </a:bodyPr>
          <a:lstStyle/>
          <a:p>
            <a:pPr algn="ctr"/>
            <a:r>
              <a:rPr lang="en-US" sz="9600" dirty="0" smtClean="0"/>
              <a:t>You’re Right!</a:t>
            </a:r>
            <a:endParaRPr lang="en-US" sz="9600" dirty="0"/>
          </a:p>
        </p:txBody>
      </p:sp>
      <p:sp>
        <p:nvSpPr>
          <p:cNvPr id="4" name="TextBox 3"/>
          <p:cNvSpPr txBox="1"/>
          <p:nvPr/>
        </p:nvSpPr>
        <p:spPr>
          <a:xfrm>
            <a:off x="838201" y="1905000"/>
            <a:ext cx="7620000" cy="3816429"/>
          </a:xfrm>
          <a:prstGeom prst="rect">
            <a:avLst/>
          </a:prstGeom>
          <a:noFill/>
        </p:spPr>
        <p:txBody>
          <a:bodyPr wrap="square" rtlCol="0">
            <a:spAutoFit/>
          </a:bodyPr>
          <a:lstStyle/>
          <a:p>
            <a:r>
              <a:rPr lang="en-US" sz="3200" b="1" dirty="0" smtClean="0"/>
              <a:t>Who? 	</a:t>
            </a:r>
            <a:r>
              <a:rPr lang="en-US" sz="3200" dirty="0" smtClean="0"/>
              <a:t>Abraham Lincoln store</a:t>
            </a:r>
            <a:br>
              <a:rPr lang="en-US" sz="3200" dirty="0" smtClean="0"/>
            </a:br>
            <a:r>
              <a:rPr lang="en-US" sz="3200" b="1" dirty="0" smtClean="0"/>
              <a:t>Where? 	</a:t>
            </a:r>
            <a:r>
              <a:rPr lang="en-US" sz="3200" dirty="0" smtClean="0"/>
              <a:t>.com  - it’s a store (com means commercial)</a:t>
            </a:r>
            <a:br>
              <a:rPr lang="en-US" sz="3200" dirty="0" smtClean="0"/>
            </a:br>
            <a:r>
              <a:rPr lang="en-US" sz="3200" b="1" dirty="0" smtClean="0"/>
              <a:t>When? 	</a:t>
            </a:r>
            <a:r>
              <a:rPr lang="en-US" sz="3200" dirty="0" smtClean="0"/>
              <a:t>2006</a:t>
            </a:r>
            <a:br>
              <a:rPr lang="en-US" sz="3200" dirty="0" smtClean="0"/>
            </a:br>
            <a:r>
              <a:rPr lang="en-US" sz="3200" b="1" dirty="0" smtClean="0"/>
              <a:t>Why? 	</a:t>
            </a:r>
            <a:r>
              <a:rPr lang="en-US" sz="3200" dirty="0" smtClean="0"/>
              <a:t>Selling things</a:t>
            </a:r>
            <a:br>
              <a:rPr lang="en-US" sz="3200" dirty="0" smtClean="0"/>
            </a:br>
            <a:r>
              <a:rPr lang="en-US" sz="3200" b="1" dirty="0" smtClean="0"/>
              <a:t>What? 	</a:t>
            </a:r>
            <a:r>
              <a:rPr lang="en-US" sz="3200" dirty="0" smtClean="0"/>
              <a:t>Does not include any research information</a:t>
            </a:r>
          </a:p>
          <a:p>
            <a:endParaRPr lang="en-US" dirty="0"/>
          </a:p>
        </p:txBody>
      </p:sp>
      <p:sp>
        <p:nvSpPr>
          <p:cNvPr id="6" name="Action Button: Return 5">
            <a:hlinkClick r:id="rId2" action="ppaction://hlinksldjump" highlightClick="1"/>
          </p:cNvPr>
          <p:cNvSpPr/>
          <p:nvPr/>
        </p:nvSpPr>
        <p:spPr>
          <a:xfrm>
            <a:off x="7848600" y="5562600"/>
            <a:ext cx="1295400" cy="1295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return to choice screen.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3276600"/>
          </a:xfrm>
        </p:spPr>
        <p:txBody>
          <a:bodyPr>
            <a:noAutofit/>
          </a:bodyPr>
          <a:lstStyle/>
          <a:p>
            <a:pPr algn="ctr"/>
            <a:r>
              <a:rPr lang="en-US" sz="9600" dirty="0" smtClean="0"/>
              <a:t>Sorry </a:t>
            </a:r>
            <a:br>
              <a:rPr lang="en-US" sz="9600" dirty="0" smtClean="0"/>
            </a:br>
            <a:r>
              <a:rPr lang="en-US" sz="9600" dirty="0" smtClean="0"/>
              <a:t>Try Again!</a:t>
            </a:r>
            <a:endParaRPr lang="en-US" sz="9600" dirty="0"/>
          </a:p>
        </p:txBody>
      </p:sp>
      <p:sp>
        <p:nvSpPr>
          <p:cNvPr id="3" name="Action Button: Forward or Next 2">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try again.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r>
              <a:rPr lang="en-US" dirty="0" smtClean="0"/>
              <a:t>Use it….</a:t>
            </a:r>
            <a:endParaRPr lang="en-US" dirty="0"/>
          </a:p>
        </p:txBody>
      </p:sp>
      <p:sp>
        <p:nvSpPr>
          <p:cNvPr id="3" name="Content Placeholder 2"/>
          <p:cNvSpPr>
            <a:spLocks noGrp="1"/>
          </p:cNvSpPr>
          <p:nvPr>
            <p:ph idx="1"/>
          </p:nvPr>
        </p:nvSpPr>
        <p:spPr>
          <a:xfrm>
            <a:off x="609600" y="1676401"/>
            <a:ext cx="7467600" cy="1981200"/>
          </a:xfrm>
        </p:spPr>
        <p:txBody>
          <a:bodyPr>
            <a:normAutofit/>
          </a:bodyPr>
          <a:lstStyle/>
          <a:p>
            <a:pPr>
              <a:buNone/>
            </a:pPr>
            <a:r>
              <a:rPr lang="en-US" dirty="0" smtClean="0"/>
              <a:t>Click here: </a:t>
            </a:r>
            <a:r>
              <a:rPr lang="en-US" u="sng" dirty="0" smtClean="0">
                <a:hlinkClick r:id="rId2"/>
              </a:rPr>
              <a:t>http://www.worldbookonline.com/kids/article?id=ar831512&amp;st=lincoln</a:t>
            </a:r>
            <a:r>
              <a:rPr lang="en-US" dirty="0" smtClean="0"/>
              <a:t> </a:t>
            </a:r>
          </a:p>
          <a:p>
            <a:endParaRPr lang="en-US" dirty="0" smtClean="0"/>
          </a:p>
          <a:p>
            <a:endParaRPr lang="en-US" dirty="0"/>
          </a:p>
        </p:txBody>
      </p:sp>
      <p:sp>
        <p:nvSpPr>
          <p:cNvPr id="4" name="16-Point Star 3">
            <a:hlinkClick r:id="rId3" action="ppaction://hlinksldjump"/>
          </p:cNvPr>
          <p:cNvSpPr/>
          <p:nvPr/>
        </p:nvSpPr>
        <p:spPr>
          <a:xfrm>
            <a:off x="533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Great website! It meets most or all of the criteria!</a:t>
            </a:r>
            <a:endParaRPr lang="en-US" dirty="0">
              <a:solidFill>
                <a:schemeClr val="bg1"/>
              </a:solidFill>
            </a:endParaRPr>
          </a:p>
        </p:txBody>
      </p:sp>
      <p:sp>
        <p:nvSpPr>
          <p:cNvPr id="6" name="16-Point Star 5">
            <a:hlinkClick r:id="rId4" action="ppaction://hlinksldjump"/>
          </p:cNvPr>
          <p:cNvSpPr/>
          <p:nvPr/>
        </p:nvSpPr>
        <p:spPr>
          <a:xfrm>
            <a:off x="6096000" y="4876800"/>
            <a:ext cx="2362200" cy="19812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This is not a good website to use for research</a:t>
            </a:r>
            <a:r>
              <a:rPr lang="en-US" dirty="0" smtClean="0"/>
              <a:t>.</a:t>
            </a:r>
            <a:endParaRPr lang="en-US" dirty="0"/>
          </a:p>
        </p:txBody>
      </p:sp>
      <p:sp>
        <p:nvSpPr>
          <p:cNvPr id="7" name="16-Point Star 6">
            <a:hlinkClick r:id="rId4" action="ppaction://hlinksldjump"/>
          </p:cNvPr>
          <p:cNvSpPr/>
          <p:nvPr/>
        </p:nvSpPr>
        <p:spPr>
          <a:xfrm>
            <a:off x="3200400" y="4800600"/>
            <a:ext cx="2362200" cy="20574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This website has </a:t>
            </a:r>
            <a:r>
              <a:rPr lang="en-US" sz="1400" smtClean="0">
                <a:solidFill>
                  <a:schemeClr val="bg1"/>
                </a:solidFill>
              </a:rPr>
              <a:t>some good </a:t>
            </a:r>
            <a:r>
              <a:rPr lang="en-US" sz="1400" dirty="0" smtClean="0">
                <a:solidFill>
                  <a:schemeClr val="bg1"/>
                </a:solidFill>
              </a:rPr>
              <a:t>information, but I will need other sources too. </a:t>
            </a:r>
            <a:endParaRPr lang="en-US" sz="1400" dirty="0">
              <a:solidFill>
                <a:schemeClr val="bg1"/>
              </a:solidFill>
            </a:endParaRPr>
          </a:p>
        </p:txBody>
      </p:sp>
      <p:pic>
        <p:nvPicPr>
          <p:cNvPr id="9" name="Picture 8"/>
          <p:cNvPicPr/>
          <p:nvPr/>
        </p:nvPicPr>
        <p:blipFill>
          <a:blip r:embed="rId5" cstate="print"/>
          <a:srcRect l="21786" t="42500" r="66764" b="23750"/>
          <a:stretch>
            <a:fillRect/>
          </a:stretch>
        </p:blipFill>
        <p:spPr bwMode="auto">
          <a:xfrm>
            <a:off x="8077200" y="0"/>
            <a:ext cx="1066800" cy="1619250"/>
          </a:xfrm>
          <a:prstGeom prst="rect">
            <a:avLst/>
          </a:prstGeom>
          <a:noFill/>
          <a:ln w="9525">
            <a:noFill/>
            <a:miter lim="800000"/>
            <a:headEnd/>
            <a:tailEnd/>
          </a:ln>
        </p:spPr>
      </p:pic>
      <p:sp>
        <p:nvSpPr>
          <p:cNvPr id="10" name="Rounded Rectangular Callout 9"/>
          <p:cNvSpPr/>
          <p:nvPr/>
        </p:nvSpPr>
        <p:spPr>
          <a:xfrm>
            <a:off x="6096000" y="228600"/>
            <a:ext cx="1524000" cy="762000"/>
          </a:xfrm>
          <a:prstGeom prst="wedgeRoundRectCallout">
            <a:avLst>
              <a:gd name="adj1" fmla="val 73167"/>
              <a:gd name="adj2" fmla="val 2250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 think I’m getting the hang of this!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467600" cy="1143000"/>
          </a:xfrm>
        </p:spPr>
        <p:txBody>
          <a:bodyPr>
            <a:noAutofit/>
          </a:bodyPr>
          <a:lstStyle/>
          <a:p>
            <a:pPr algn="ctr"/>
            <a:r>
              <a:rPr lang="en-US" sz="9600" dirty="0" smtClean="0"/>
              <a:t>You’re Right!</a:t>
            </a:r>
            <a:endParaRPr lang="en-US" sz="9600" dirty="0"/>
          </a:p>
        </p:txBody>
      </p:sp>
      <p:sp>
        <p:nvSpPr>
          <p:cNvPr id="4" name="TextBox 3"/>
          <p:cNvSpPr txBox="1"/>
          <p:nvPr/>
        </p:nvSpPr>
        <p:spPr>
          <a:xfrm>
            <a:off x="762000" y="1981200"/>
            <a:ext cx="7543800" cy="5016758"/>
          </a:xfrm>
          <a:prstGeom prst="rect">
            <a:avLst/>
          </a:prstGeom>
          <a:noFill/>
        </p:spPr>
        <p:txBody>
          <a:bodyPr wrap="square" rtlCol="0">
            <a:spAutoFit/>
          </a:bodyPr>
          <a:lstStyle/>
          <a:p>
            <a:r>
              <a:rPr lang="en-US" sz="3200" b="1" dirty="0" smtClean="0"/>
              <a:t>Who? 	</a:t>
            </a:r>
            <a:r>
              <a:rPr lang="en-US" sz="3200" dirty="0" smtClean="0"/>
              <a:t>World Book Encyclopedia</a:t>
            </a:r>
            <a:br>
              <a:rPr lang="en-US" sz="3200" dirty="0" smtClean="0"/>
            </a:br>
            <a:r>
              <a:rPr lang="en-US" sz="3200" b="1" dirty="0" smtClean="0"/>
              <a:t>Where? 	</a:t>
            </a:r>
            <a:r>
              <a:rPr lang="en-US" sz="3200" dirty="0" smtClean="0"/>
              <a:t>.com  - it’s a commercial encyclopedia (the library pays for it)</a:t>
            </a:r>
            <a:br>
              <a:rPr lang="en-US" sz="3200" dirty="0" smtClean="0"/>
            </a:br>
            <a:r>
              <a:rPr lang="en-US" sz="3200" b="1" dirty="0" smtClean="0"/>
              <a:t>When? 	</a:t>
            </a:r>
            <a:r>
              <a:rPr lang="en-US" sz="3200" dirty="0" smtClean="0"/>
              <a:t>2011</a:t>
            </a:r>
            <a:br>
              <a:rPr lang="en-US" sz="3200" dirty="0" smtClean="0"/>
            </a:br>
            <a:r>
              <a:rPr lang="en-US" sz="3200" b="1" dirty="0" smtClean="0"/>
              <a:t>Why? 	</a:t>
            </a:r>
            <a:r>
              <a:rPr lang="en-US" sz="3200" dirty="0" smtClean="0"/>
              <a:t>Providing information for research purposes</a:t>
            </a:r>
            <a:br>
              <a:rPr lang="en-US" sz="3200" dirty="0" smtClean="0"/>
            </a:br>
            <a:r>
              <a:rPr lang="en-US" sz="3200" b="1" dirty="0" smtClean="0"/>
              <a:t>What? 	</a:t>
            </a:r>
            <a:r>
              <a:rPr lang="en-US" sz="3200" dirty="0" smtClean="0"/>
              <a:t>Easy to read, easy to navigate, includes links and citations, good level of text</a:t>
            </a:r>
          </a:p>
          <a:p>
            <a:endParaRPr lang="en-US" sz="3200" dirty="0"/>
          </a:p>
        </p:txBody>
      </p:sp>
      <p:sp>
        <p:nvSpPr>
          <p:cNvPr id="5" name="Action Button: Return 4">
            <a:hlinkClick r:id="rId2" action="ppaction://hlinksldjump" highlightClick="1"/>
          </p:cNvPr>
          <p:cNvSpPr/>
          <p:nvPr/>
        </p:nvSpPr>
        <p:spPr>
          <a:xfrm>
            <a:off x="7848600" y="5562600"/>
            <a:ext cx="1295400" cy="12954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return to choice screen.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001000" cy="3276600"/>
          </a:xfrm>
        </p:spPr>
        <p:txBody>
          <a:bodyPr>
            <a:noAutofit/>
          </a:bodyPr>
          <a:lstStyle/>
          <a:p>
            <a:pPr algn="ctr"/>
            <a:r>
              <a:rPr lang="en-US" sz="9600" dirty="0" smtClean="0"/>
              <a:t>Sorry </a:t>
            </a:r>
            <a:br>
              <a:rPr lang="en-US" sz="9600" dirty="0" smtClean="0"/>
            </a:br>
            <a:r>
              <a:rPr lang="en-US" sz="9600" dirty="0" smtClean="0"/>
              <a:t>Try Again!</a:t>
            </a:r>
            <a:endParaRPr lang="en-US" sz="9600" dirty="0"/>
          </a:p>
        </p:txBody>
      </p:sp>
      <p:sp>
        <p:nvSpPr>
          <p:cNvPr id="3" name="Action Button: Forward or Next 2">
            <a:hlinkClick r:id="rId2" action="ppaction://hlinksldjump" highlightClick="1"/>
          </p:cNvPr>
          <p:cNvSpPr/>
          <p:nvPr/>
        </p:nvSpPr>
        <p:spPr>
          <a:xfrm>
            <a:off x="7696200" y="5715000"/>
            <a:ext cx="14478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try again.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848600" cy="7663636"/>
          </a:xfrm>
          <a:prstGeom prst="rect">
            <a:avLst/>
          </a:prstGeom>
          <a:noFill/>
        </p:spPr>
        <p:txBody>
          <a:bodyPr wrap="square" rtlCol="0">
            <a:spAutoFit/>
          </a:bodyPr>
          <a:lstStyle/>
          <a:p>
            <a:r>
              <a:rPr lang="en-US" sz="6000" dirty="0" smtClean="0">
                <a:solidFill>
                  <a:srgbClr val="FF0066"/>
                </a:solidFill>
              </a:rPr>
              <a:t>Great Job Evaluating!</a:t>
            </a:r>
          </a:p>
          <a:p>
            <a:endParaRPr lang="en-US" sz="3600" dirty="0" smtClean="0">
              <a:solidFill>
                <a:srgbClr val="FF0066"/>
              </a:solidFill>
            </a:endParaRPr>
          </a:p>
          <a:p>
            <a:r>
              <a:rPr lang="en-US" sz="3600" dirty="0" smtClean="0">
                <a:solidFill>
                  <a:srgbClr val="FF0066"/>
                </a:solidFill>
              </a:rPr>
              <a:t>You are now ready to use the internet to search for websites to help you research!</a:t>
            </a:r>
          </a:p>
          <a:p>
            <a:endParaRPr lang="en-US" sz="3600" dirty="0"/>
          </a:p>
          <a:p>
            <a:r>
              <a:rPr lang="en-US" sz="3600" dirty="0" smtClean="0">
                <a:solidFill>
                  <a:srgbClr val="FFFF00"/>
                </a:solidFill>
              </a:rPr>
              <a:t>If you want to learn more about website evaluation visit….</a:t>
            </a:r>
          </a:p>
          <a:p>
            <a:r>
              <a:rPr lang="en-US" sz="3600" dirty="0" smtClean="0">
                <a:solidFill>
                  <a:srgbClr val="FFFF00"/>
                </a:solidFill>
              </a:rPr>
              <a:t>	</a:t>
            </a:r>
            <a:r>
              <a:rPr lang="en-US" sz="3600" dirty="0" smtClean="0">
                <a:solidFill>
                  <a:srgbClr val="FFFF00"/>
                </a:solidFill>
                <a:hlinkClick r:id="rId2"/>
              </a:rPr>
              <a:t>A quick review</a:t>
            </a:r>
            <a:endParaRPr lang="en-US" sz="3600" dirty="0" smtClean="0">
              <a:solidFill>
                <a:srgbClr val="FFFF00"/>
              </a:solidFill>
            </a:endParaRPr>
          </a:p>
          <a:p>
            <a:r>
              <a:rPr lang="en-US" sz="3600" dirty="0" smtClean="0">
                <a:solidFill>
                  <a:srgbClr val="FFFF00"/>
                </a:solidFill>
              </a:rPr>
              <a:t>	</a:t>
            </a:r>
            <a:r>
              <a:rPr lang="en-US" sz="3600" dirty="0" smtClean="0">
                <a:solidFill>
                  <a:srgbClr val="FFFF00"/>
                </a:solidFill>
                <a:hlinkClick r:id="rId3"/>
              </a:rPr>
              <a:t>Try the evaluation wizard</a:t>
            </a:r>
            <a:endParaRPr lang="en-US" sz="3600" dirty="0" smtClean="0">
              <a:solidFill>
                <a:srgbClr val="FFFF00"/>
              </a:solidFill>
            </a:endParaRPr>
          </a:p>
          <a:p>
            <a:r>
              <a:rPr lang="en-US" sz="3600" dirty="0" smtClean="0">
                <a:solidFill>
                  <a:srgbClr val="FFFF00"/>
                </a:solidFill>
              </a:rPr>
              <a:t>	</a:t>
            </a:r>
            <a:r>
              <a:rPr lang="en-US" sz="3600" dirty="0" smtClean="0">
                <a:solidFill>
                  <a:srgbClr val="FFFF00"/>
                </a:solidFill>
                <a:hlinkClick r:id="rId4"/>
              </a:rPr>
              <a:t>Read more about it!</a:t>
            </a:r>
            <a:endParaRPr lang="en-US" sz="3600" dirty="0" smtClean="0">
              <a:solidFill>
                <a:srgbClr val="FFFF00"/>
              </a:solidFill>
            </a:endParaRPr>
          </a:p>
          <a:p>
            <a:endParaRPr lang="en-US" sz="3600" dirty="0" smtClean="0">
              <a:solidFill>
                <a:srgbClr val="FFFF00"/>
              </a:solidFill>
            </a:endParaRPr>
          </a:p>
          <a:p>
            <a:endParaRPr lang="en-US" sz="3600" dirty="0"/>
          </a:p>
        </p:txBody>
      </p:sp>
      <p:sp>
        <p:nvSpPr>
          <p:cNvPr id="3" name="Action Button: End 2">
            <a:hlinkClick r:id="" action="ppaction://hlinkshowjump?jump=lastslide" highlightClick="1"/>
          </p:cNvPr>
          <p:cNvSpPr/>
          <p:nvPr/>
        </p:nvSpPr>
        <p:spPr>
          <a:xfrm>
            <a:off x="7696200" y="5791200"/>
            <a:ext cx="1447800" cy="1066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Click here for acknowledgements</a:t>
            </a:r>
            <a:endParaRPr lang="en-US" sz="1100" dirty="0">
              <a:solidFill>
                <a:schemeClr val="bg1"/>
              </a:solidFill>
            </a:endParaRPr>
          </a:p>
        </p:txBody>
      </p:sp>
      <p:pic>
        <p:nvPicPr>
          <p:cNvPr id="4" name="Picture 3"/>
          <p:cNvPicPr/>
          <p:nvPr/>
        </p:nvPicPr>
        <p:blipFill>
          <a:blip r:embed="rId5" cstate="print"/>
          <a:srcRect l="29517" t="41250" r="57628" b="22500"/>
          <a:stretch>
            <a:fillRect/>
          </a:stretch>
        </p:blipFill>
        <p:spPr bwMode="auto">
          <a:xfrm>
            <a:off x="8001000" y="304800"/>
            <a:ext cx="790575" cy="1243013"/>
          </a:xfrm>
          <a:prstGeom prst="rect">
            <a:avLst/>
          </a:prstGeom>
          <a:noFill/>
          <a:ln w="9525">
            <a:noFill/>
            <a:miter lim="800000"/>
            <a:headEnd/>
            <a:tailEnd/>
          </a:ln>
        </p:spPr>
      </p:pic>
      <p:pic>
        <p:nvPicPr>
          <p:cNvPr id="5" name="Picture 4"/>
          <p:cNvPicPr/>
          <p:nvPr/>
        </p:nvPicPr>
        <p:blipFill>
          <a:blip r:embed="rId6" cstate="print"/>
          <a:srcRect l="21786" t="42500" r="66764" b="23750"/>
          <a:stretch>
            <a:fillRect/>
          </a:stretch>
        </p:blipFill>
        <p:spPr bwMode="auto">
          <a:xfrm>
            <a:off x="7467600" y="4191000"/>
            <a:ext cx="699934"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5821363"/>
          </a:xfrm>
        </p:spPr>
        <p:txBody>
          <a:bodyPr>
            <a:normAutofit lnSpcReduction="10000"/>
          </a:bodyPr>
          <a:lstStyle/>
          <a:p>
            <a:r>
              <a:rPr lang="en-US" sz="9600" smtClean="0"/>
              <a:t>You’re Right!</a:t>
            </a:r>
          </a:p>
          <a:p>
            <a:pPr>
              <a:buNone/>
            </a:pPr>
            <a:r>
              <a:rPr lang="en-US" sz="7200" smtClean="0"/>
              <a:t>Read on to see why you can’t trust everything you hear, read, or see…</a:t>
            </a:r>
            <a:endParaRPr lang="en-US" sz="7200" dirty="0"/>
          </a:p>
        </p:txBody>
      </p:sp>
      <p:sp>
        <p:nvSpPr>
          <p:cNvPr id="4" name="Action Button: Forward or Next 3">
            <a:hlinkClick r:id="rId2" action="ppaction://hlinksldjump" highlightClick="1"/>
          </p:cNvPr>
          <p:cNvSpPr/>
          <p:nvPr/>
        </p:nvSpPr>
        <p:spPr>
          <a:xfrm>
            <a:off x="7696200" y="5791200"/>
            <a:ext cx="1447800" cy="1066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normAutofit/>
          </a:bodyPr>
          <a:lstStyle/>
          <a:p>
            <a:r>
              <a:rPr lang="en-US" sz="1600" dirty="0" smtClean="0"/>
              <a:t>Evaluation. (</a:t>
            </a:r>
            <a:r>
              <a:rPr lang="en-US" sz="1600" dirty="0" err="1" smtClean="0"/>
              <a:t>n.d</a:t>
            </a:r>
            <a:r>
              <a:rPr lang="en-US" sz="1600" dirty="0" smtClean="0"/>
              <a:t>.). </a:t>
            </a:r>
            <a:r>
              <a:rPr lang="en-US" sz="1600" i="1" dirty="0" smtClean="0"/>
              <a:t>Welcome to TEAMS educational resources</a:t>
            </a:r>
            <a:r>
              <a:rPr lang="en-US" sz="1600" dirty="0" smtClean="0"/>
              <a:t>. Retrieved </a:t>
            </a:r>
          </a:p>
          <a:p>
            <a:pPr>
              <a:buNone/>
            </a:pPr>
            <a:r>
              <a:rPr lang="en-US" sz="1600" dirty="0" smtClean="0"/>
              <a:t>		April 16, 2011, from </a:t>
            </a:r>
            <a:r>
              <a:rPr lang="en-US" sz="1600" dirty="0" smtClean="0">
                <a:hlinkClick r:id="rId2"/>
              </a:rPr>
              <a:t>http://teams.lacoe.edu/documentation</a:t>
            </a:r>
            <a:r>
              <a:rPr lang="en-US" sz="1600" dirty="0" smtClean="0"/>
              <a:t>.  </a:t>
            </a:r>
          </a:p>
          <a:p>
            <a:r>
              <a:rPr lang="en-US" sz="1500" dirty="0" smtClean="0"/>
              <a:t>Great Websites for Kids. (</a:t>
            </a:r>
            <a:r>
              <a:rPr lang="en-US" sz="1500" dirty="0" err="1" smtClean="0"/>
              <a:t>n.d</a:t>
            </a:r>
            <a:r>
              <a:rPr lang="en-US" sz="1500" dirty="0" smtClean="0"/>
              <a:t>.). </a:t>
            </a:r>
            <a:r>
              <a:rPr lang="en-US" sz="1500" i="1" dirty="0" smtClean="0"/>
              <a:t>American library association</a:t>
            </a:r>
            <a:r>
              <a:rPr lang="en-US" sz="1500" dirty="0" smtClean="0"/>
              <a:t>. Retrieved April 17, 	2011, from </a:t>
            </a:r>
            <a:r>
              <a:rPr lang="en-US" sz="1500" dirty="0" smtClean="0">
                <a:hlinkClick r:id="rId3"/>
              </a:rPr>
              <a:t>www.ala.org/ala/mgrps/divs/alsc/greatwebsites/great</a:t>
            </a:r>
            <a:r>
              <a:rPr lang="en-US" sz="1500" dirty="0" smtClean="0"/>
              <a:t> 	</a:t>
            </a:r>
            <a:r>
              <a:rPr lang="en-US" sz="1500" u="sng" dirty="0" err="1" smtClean="0">
                <a:solidFill>
                  <a:srgbClr val="33CCCC"/>
                </a:solidFill>
              </a:rPr>
              <a:t>websitesforkids</a:t>
            </a:r>
            <a:r>
              <a:rPr lang="en-US" sz="1500" u="sng" dirty="0" smtClean="0">
                <a:solidFill>
                  <a:srgbClr val="33CCCC"/>
                </a:solidFill>
              </a:rPr>
              <a:t>/greatwebsites.cfm .</a:t>
            </a:r>
          </a:p>
          <a:p>
            <a:r>
              <a:rPr lang="en-US" sz="1500" dirty="0" smtClean="0"/>
              <a:t>Joseph, L. (2000, May 15). The quality information checklist. </a:t>
            </a:r>
            <a:r>
              <a:rPr lang="en-US" sz="1500" i="1" dirty="0" smtClean="0"/>
              <a:t>Avon Public 	Schools - Home</a:t>
            </a:r>
            <a:r>
              <a:rPr lang="en-US" sz="1500" dirty="0" smtClean="0"/>
              <a:t>. Retrieved  April 10, 2011, from 	</a:t>
            </a:r>
            <a:r>
              <a:rPr lang="en-US" sz="1500" dirty="0" smtClean="0">
                <a:hlinkClick r:id="rId4"/>
              </a:rPr>
              <a:t>http://www.avon.k12.ct.us/enrichment/Enrich/quickgr4-0.htm</a:t>
            </a:r>
            <a:r>
              <a:rPr lang="en-US" sz="1500" dirty="0" smtClean="0"/>
              <a:t> . Permission 	granted for use via email 4/14/2011.</a:t>
            </a:r>
          </a:p>
          <a:p>
            <a:r>
              <a:rPr lang="en-US" sz="1600" dirty="0" smtClean="0"/>
              <a:t>K-5 evaluation rating sites lesson. (</a:t>
            </a:r>
            <a:r>
              <a:rPr lang="en-US" sz="1600" dirty="0" err="1" smtClean="0"/>
              <a:t>n.d</a:t>
            </a:r>
            <a:r>
              <a:rPr lang="en-US" sz="1600" dirty="0" smtClean="0"/>
              <a:t>.). </a:t>
            </a:r>
            <a:r>
              <a:rPr lang="en-US" sz="1600" i="1" dirty="0" smtClean="0"/>
              <a:t>Common sense media</a:t>
            </a:r>
            <a:r>
              <a:rPr lang="en-US" sz="1600" dirty="0" smtClean="0"/>
              <a:t>. Retrieved 	April 17, 2011, from </a:t>
            </a:r>
            <a:r>
              <a:rPr lang="en-US" sz="1600" dirty="0" smtClean="0">
                <a:hlinkClick r:id="rId5"/>
              </a:rPr>
              <a:t>www.commonsensemedia.org/sites/default/files/K-</a:t>
            </a:r>
            <a:r>
              <a:rPr lang="en-US" sz="1600" dirty="0" smtClean="0"/>
              <a:t>	</a:t>
            </a:r>
            <a:r>
              <a:rPr lang="en-US" sz="1600" u="sng" dirty="0" smtClean="0">
                <a:solidFill>
                  <a:srgbClr val="33CCCC"/>
                </a:solidFill>
              </a:rPr>
              <a:t>5-Evaluation-RatingSites-Lesson.pdf.</a:t>
            </a:r>
            <a:endParaRPr lang="en-US" sz="1600" dirty="0" smtClean="0"/>
          </a:p>
          <a:p>
            <a:r>
              <a:rPr lang="en-US" sz="1600" dirty="0" smtClean="0"/>
              <a:t>Microsoft Office Clip  Art. Retrieved April 23, 2011 from </a:t>
            </a:r>
            <a:r>
              <a:rPr lang="en-US" sz="1600" dirty="0" smtClean="0">
                <a:hlinkClick r:id="rId6"/>
              </a:rPr>
              <a:t>http://office.microsoft.com/en-us/images/results.aspx?qu=lincoln#mt:0|</a:t>
            </a:r>
            <a:r>
              <a:rPr lang="en-US" sz="1600" dirty="0" smtClean="0"/>
              <a:t>.</a:t>
            </a:r>
          </a:p>
          <a:p>
            <a:r>
              <a:rPr lang="en-US" sz="1600" dirty="0" err="1" smtClean="0"/>
              <a:t>Shrock</a:t>
            </a:r>
            <a:r>
              <a:rPr lang="en-US" sz="1600" dirty="0" smtClean="0"/>
              <a:t>, K. (</a:t>
            </a:r>
            <a:r>
              <a:rPr lang="en-US" sz="1600" dirty="0" err="1" smtClean="0"/>
              <a:t>n.d</a:t>
            </a:r>
            <a:r>
              <a:rPr lang="en-US" sz="1600" dirty="0" smtClean="0"/>
              <a:t>.). Kathy Schrock's home page. </a:t>
            </a:r>
            <a:r>
              <a:rPr lang="en-US" sz="1600" i="1" dirty="0" smtClean="0"/>
              <a:t>Kathy Schrock's home page</a:t>
            </a:r>
            <a:r>
              <a:rPr lang="en-US" sz="1600" dirty="0" smtClean="0"/>
              <a:t>. 	Retrieved April 16, 2011, from </a:t>
            </a:r>
            <a:r>
              <a:rPr lang="en-US" sz="1600" dirty="0" smtClean="0">
                <a:hlinkClick r:id="rId7"/>
              </a:rPr>
              <a:t>http://kathyschrock.net</a:t>
            </a:r>
            <a:r>
              <a:rPr lang="en-US" sz="1600" dirty="0" smtClean="0"/>
              <a:t>.  </a:t>
            </a:r>
            <a:endParaRPr lang="en-US" sz="1500" dirty="0" smtClean="0"/>
          </a:p>
          <a:p>
            <a:endParaRPr lang="en-US" dirty="0"/>
          </a:p>
        </p:txBody>
      </p:sp>
      <p:sp>
        <p:nvSpPr>
          <p:cNvPr id="4" name="32-Point Star 3"/>
          <p:cNvSpPr/>
          <p:nvPr/>
        </p:nvSpPr>
        <p:spPr>
          <a:xfrm>
            <a:off x="6477000" y="5562600"/>
            <a:ext cx="2133600" cy="1295400"/>
          </a:xfrm>
          <a:prstGeom prst="star3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Hit esc</a:t>
            </a:r>
          </a:p>
          <a:p>
            <a:pPr algn="ctr"/>
            <a:r>
              <a:rPr lang="en-US" dirty="0" smtClean="0"/>
              <a:t>To finish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458200" cy="5897563"/>
          </a:xfrm>
        </p:spPr>
        <p:txBody>
          <a:bodyPr>
            <a:normAutofit fontScale="92500"/>
          </a:bodyPr>
          <a:lstStyle/>
          <a:p>
            <a:r>
              <a:rPr lang="en-US" sz="9600" dirty="0" smtClean="0"/>
              <a:t>Think again!</a:t>
            </a:r>
            <a:endParaRPr lang="en-US" sz="7200" dirty="0" smtClean="0"/>
          </a:p>
          <a:p>
            <a:r>
              <a:rPr lang="en-US" sz="7200" dirty="0" smtClean="0"/>
              <a:t>Read on to find out why you can’t trust everything you hear, read, or see…</a:t>
            </a:r>
            <a:endParaRPr lang="en-US" sz="9600" dirty="0"/>
          </a:p>
        </p:txBody>
      </p:sp>
      <p:sp>
        <p:nvSpPr>
          <p:cNvPr id="4" name="Action Button: Forward or Next 3">
            <a:hlinkClick r:id="rId2" action="ppaction://hlinksldjump" highlightClick="1"/>
          </p:cNvPr>
          <p:cNvSpPr/>
          <p:nvPr/>
        </p:nvSpPr>
        <p:spPr>
          <a:xfrm>
            <a:off x="7772400" y="5715000"/>
            <a:ext cx="1371600" cy="1143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762000"/>
            <a:ext cx="7467600" cy="4525963"/>
          </a:xfrm>
        </p:spPr>
        <p:txBody>
          <a:bodyPr/>
          <a:lstStyle/>
          <a:p>
            <a:r>
              <a:rPr lang="en-US" sz="3200" dirty="0" smtClean="0"/>
              <a:t>Click on the </a:t>
            </a:r>
            <a:r>
              <a:rPr lang="en-US" sz="3200" smtClean="0"/>
              <a:t>picture below to </a:t>
            </a:r>
            <a:r>
              <a:rPr lang="en-US" sz="3200" dirty="0" smtClean="0"/>
              <a:t>watch a quick video about why you need to evaluate.</a:t>
            </a:r>
          </a:p>
          <a:p>
            <a:endParaRPr lang="en-US" dirty="0" smtClean="0"/>
          </a:p>
          <a:p>
            <a:endParaRPr lang="en-US" dirty="0" smtClean="0"/>
          </a:p>
          <a:p>
            <a:endParaRPr lang="en-US" dirty="0" smtClean="0"/>
          </a:p>
          <a:p>
            <a:pPr lvl="5">
              <a:buNone/>
            </a:pPr>
            <a:r>
              <a:rPr lang="en-US" dirty="0" smtClean="0"/>
              <a:t>						</a:t>
            </a:r>
            <a:r>
              <a:rPr lang="en-US" dirty="0" smtClean="0">
                <a:solidFill>
                  <a:srgbClr val="FFFF00"/>
                </a:solidFill>
              </a:rPr>
              <a:t>Click to enlarge</a:t>
            </a:r>
          </a:p>
          <a:p>
            <a:pPr lvl="8">
              <a:buNone/>
            </a:pPr>
            <a:r>
              <a:rPr lang="en-US" dirty="0" smtClean="0"/>
              <a:t>                Watch me!		</a:t>
            </a:r>
            <a:r>
              <a:rPr lang="en-US" dirty="0" smtClean="0">
                <a:solidFill>
                  <a:srgbClr val="FFFF00"/>
                </a:solidFill>
              </a:rPr>
              <a:t>When you get to 				the video.</a:t>
            </a:r>
            <a:endParaRPr lang="en-US" dirty="0">
              <a:solidFill>
                <a:srgbClr val="FFFF00"/>
              </a:solidFill>
            </a:endParaRPr>
          </a:p>
        </p:txBody>
      </p:sp>
      <p:sp>
        <p:nvSpPr>
          <p:cNvPr id="6" name="TextBox 5"/>
          <p:cNvSpPr txBox="1"/>
          <p:nvPr/>
        </p:nvSpPr>
        <p:spPr>
          <a:xfrm>
            <a:off x="1143000" y="5029200"/>
            <a:ext cx="6934200" cy="1569660"/>
          </a:xfrm>
          <a:prstGeom prst="rect">
            <a:avLst/>
          </a:prstGeom>
          <a:noFill/>
        </p:spPr>
        <p:txBody>
          <a:bodyPr wrap="square" rtlCol="0">
            <a:spAutoFit/>
          </a:bodyPr>
          <a:lstStyle/>
          <a:p>
            <a:r>
              <a:rPr lang="en-US" sz="3200" dirty="0" smtClean="0"/>
              <a:t>When you are finished, please </a:t>
            </a:r>
            <a:r>
              <a:rPr lang="en-US" sz="3200" dirty="0" smtClean="0">
                <a:solidFill>
                  <a:srgbClr val="FF0000"/>
                </a:solidFill>
              </a:rPr>
              <a:t>X</a:t>
            </a:r>
            <a:r>
              <a:rPr lang="en-US" sz="3200" dirty="0" smtClean="0"/>
              <a:t> out of the video and you will return to this lesson.</a:t>
            </a:r>
            <a:endParaRPr lang="en-US" sz="3200" dirty="0"/>
          </a:p>
        </p:txBody>
      </p:sp>
      <p:sp>
        <p:nvSpPr>
          <p:cNvPr id="7" name="Action Button: Forward or Next 6">
            <a:hlinkClick r:id="rId2" action="ppaction://hlinksldjump" highlightClick="1"/>
          </p:cNvPr>
          <p:cNvSpPr/>
          <p:nvPr/>
        </p:nvSpPr>
        <p:spPr>
          <a:xfrm>
            <a:off x="8001000" y="5943600"/>
            <a:ext cx="1143000" cy="914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pic>
        <p:nvPicPr>
          <p:cNvPr id="8" name="Picture 7">
            <a:hlinkClick r:id="rId3"/>
          </p:cNvPr>
          <p:cNvPicPr/>
          <p:nvPr/>
        </p:nvPicPr>
        <p:blipFill>
          <a:blip r:embed="rId4" cstate="print"/>
          <a:srcRect l="1875" t="37500" r="49688" b="17500"/>
          <a:stretch>
            <a:fillRect/>
          </a:stretch>
        </p:blipFill>
        <p:spPr bwMode="auto">
          <a:xfrm>
            <a:off x="3200400" y="2362200"/>
            <a:ext cx="2796540" cy="1943100"/>
          </a:xfrm>
          <a:prstGeom prst="rect">
            <a:avLst/>
          </a:prstGeom>
          <a:noFill/>
          <a:ln w="9525">
            <a:noFill/>
            <a:miter lim="800000"/>
            <a:headEnd/>
            <a:tailEnd/>
          </a:ln>
        </p:spPr>
      </p:pic>
      <p:cxnSp>
        <p:nvCxnSpPr>
          <p:cNvPr id="12" name="Straight Arrow Connector 11"/>
          <p:cNvCxnSpPr/>
          <p:nvPr/>
        </p:nvCxnSpPr>
        <p:spPr>
          <a:xfrm rot="10800000" flipV="1">
            <a:off x="6019800" y="4038600"/>
            <a:ext cx="381000" cy="152400"/>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r>
              <a:rPr lang="en-US" dirty="0" smtClean="0"/>
              <a:t>Click the pictures to Learn More about Evaluation Criteria…</a:t>
            </a:r>
            <a:endParaRPr lang="en-US" dirty="0"/>
          </a:p>
        </p:txBody>
      </p:sp>
      <p:grpSp>
        <p:nvGrpSpPr>
          <p:cNvPr id="22" name="Group 21"/>
          <p:cNvGrpSpPr/>
          <p:nvPr/>
        </p:nvGrpSpPr>
        <p:grpSpPr>
          <a:xfrm>
            <a:off x="685800" y="1600200"/>
            <a:ext cx="1818742" cy="1757065"/>
            <a:chOff x="685800" y="1600200"/>
            <a:chExt cx="1818742" cy="1757065"/>
          </a:xfrm>
        </p:grpSpPr>
        <p:pic>
          <p:nvPicPr>
            <p:cNvPr id="1026" name="Picture 2" descr="C:\Program Files (x86)\Microsoft Office\MEDIA\CAGCAT10\j0205462.wmf">
              <a:hlinkClick r:id="rId2" action="ppaction://hlinksldjump"/>
            </p:cNvPr>
            <p:cNvPicPr>
              <a:picLocks noChangeAspect="1" noChangeArrowheads="1"/>
            </p:cNvPicPr>
            <p:nvPr/>
          </p:nvPicPr>
          <p:blipFill>
            <a:blip r:embed="rId3" cstate="print"/>
            <a:srcRect/>
            <a:stretch>
              <a:fillRect/>
            </a:stretch>
          </p:blipFill>
          <p:spPr bwMode="auto">
            <a:xfrm>
              <a:off x="685800" y="1600200"/>
              <a:ext cx="1818742" cy="1752600"/>
            </a:xfrm>
            <a:prstGeom prst="rect">
              <a:avLst/>
            </a:prstGeom>
            <a:noFill/>
          </p:spPr>
        </p:pic>
        <p:sp>
          <p:nvSpPr>
            <p:cNvPr id="6" name="TextBox 5"/>
            <p:cNvSpPr txBox="1"/>
            <p:nvPr/>
          </p:nvSpPr>
          <p:spPr>
            <a:xfrm>
              <a:off x="762000" y="2895600"/>
              <a:ext cx="1676400" cy="461665"/>
            </a:xfrm>
            <a:prstGeom prst="rect">
              <a:avLst/>
            </a:prstGeom>
            <a:solidFill>
              <a:schemeClr val="bg2"/>
            </a:solidFill>
          </p:spPr>
          <p:txBody>
            <a:bodyPr wrap="square" rtlCol="0">
              <a:spAutoFit/>
            </a:bodyPr>
            <a:lstStyle/>
            <a:p>
              <a:pPr algn="ctr"/>
              <a:r>
                <a:rPr lang="en-US" sz="2400" b="1" dirty="0" smtClean="0">
                  <a:ln>
                    <a:solidFill>
                      <a:srgbClr val="0000FF"/>
                    </a:solidFill>
                  </a:ln>
                  <a:solidFill>
                    <a:srgbClr val="0000FF"/>
                  </a:solidFill>
                </a:rPr>
                <a:t>WHERE?</a:t>
              </a:r>
              <a:endParaRPr lang="en-US" sz="2400" b="1" dirty="0">
                <a:ln>
                  <a:solidFill>
                    <a:srgbClr val="0000FF"/>
                  </a:solidFill>
                </a:ln>
                <a:solidFill>
                  <a:srgbClr val="0000FF"/>
                </a:solidFill>
              </a:endParaRPr>
            </a:p>
          </p:txBody>
        </p:sp>
      </p:grpSp>
      <p:grpSp>
        <p:nvGrpSpPr>
          <p:cNvPr id="21" name="Group 20"/>
          <p:cNvGrpSpPr/>
          <p:nvPr/>
        </p:nvGrpSpPr>
        <p:grpSpPr>
          <a:xfrm>
            <a:off x="3505200" y="1905000"/>
            <a:ext cx="1773022" cy="1909465"/>
            <a:chOff x="3505200" y="1143000"/>
            <a:chExt cx="1773022" cy="1909465"/>
          </a:xfrm>
        </p:grpSpPr>
        <p:pic>
          <p:nvPicPr>
            <p:cNvPr id="1027" name="Picture 3" descr="C:\Program Files (x86)\Microsoft Office\MEDIA\CAGCAT10\j0195812.wmf">
              <a:hlinkClick r:id="rId4" action="ppaction://hlinksldjump"/>
            </p:cNvPr>
            <p:cNvPicPr>
              <a:picLocks noChangeAspect="1" noChangeArrowheads="1"/>
            </p:cNvPicPr>
            <p:nvPr/>
          </p:nvPicPr>
          <p:blipFill>
            <a:blip r:embed="rId5" cstate="print"/>
            <a:srcRect/>
            <a:stretch>
              <a:fillRect/>
            </a:stretch>
          </p:blipFill>
          <p:spPr bwMode="auto">
            <a:xfrm>
              <a:off x="3505200" y="1143000"/>
              <a:ext cx="1773022" cy="1824228"/>
            </a:xfrm>
            <a:prstGeom prst="rect">
              <a:avLst/>
            </a:prstGeom>
            <a:noFill/>
          </p:spPr>
        </p:pic>
        <p:sp>
          <p:nvSpPr>
            <p:cNvPr id="8" name="TextBox 7"/>
            <p:cNvSpPr txBox="1"/>
            <p:nvPr/>
          </p:nvSpPr>
          <p:spPr>
            <a:xfrm>
              <a:off x="3733800" y="2590800"/>
              <a:ext cx="1219200" cy="461665"/>
            </a:xfrm>
            <a:prstGeom prst="rect">
              <a:avLst/>
            </a:prstGeom>
            <a:solidFill>
              <a:schemeClr val="bg2"/>
            </a:solidFill>
          </p:spPr>
          <p:txBody>
            <a:bodyPr wrap="square" rtlCol="0">
              <a:spAutoFit/>
            </a:bodyPr>
            <a:lstStyle/>
            <a:p>
              <a:r>
                <a:rPr lang="en-US" sz="2400" b="1" dirty="0" smtClean="0">
                  <a:ln>
                    <a:solidFill>
                      <a:srgbClr val="04FC04"/>
                    </a:solidFill>
                  </a:ln>
                  <a:solidFill>
                    <a:srgbClr val="04FC04"/>
                  </a:solidFill>
                </a:rPr>
                <a:t>WHO?</a:t>
              </a:r>
              <a:endParaRPr lang="en-US" sz="2400" b="1" dirty="0">
                <a:ln>
                  <a:solidFill>
                    <a:srgbClr val="04FC04"/>
                  </a:solidFill>
                </a:ln>
                <a:solidFill>
                  <a:srgbClr val="04FC04"/>
                </a:solidFill>
              </a:endParaRPr>
            </a:p>
          </p:txBody>
        </p:sp>
      </p:grpSp>
      <p:grpSp>
        <p:nvGrpSpPr>
          <p:cNvPr id="20" name="Group 19"/>
          <p:cNvGrpSpPr/>
          <p:nvPr/>
        </p:nvGrpSpPr>
        <p:grpSpPr>
          <a:xfrm>
            <a:off x="5029200" y="3886200"/>
            <a:ext cx="1776679" cy="1757065"/>
            <a:chOff x="6781800" y="1524000"/>
            <a:chExt cx="1776679" cy="1757065"/>
          </a:xfrm>
        </p:grpSpPr>
        <p:pic>
          <p:nvPicPr>
            <p:cNvPr id="1028" name="Picture 4" descr="C:\Program Files (x86)\Microsoft Office\MEDIA\CAGCAT10\j0205582.wmf">
              <a:hlinkClick r:id="rId6" action="ppaction://hlinksldjump"/>
            </p:cNvPr>
            <p:cNvPicPr>
              <a:picLocks noChangeAspect="1" noChangeArrowheads="1"/>
            </p:cNvPicPr>
            <p:nvPr/>
          </p:nvPicPr>
          <p:blipFill>
            <a:blip r:embed="rId7" cstate="print"/>
            <a:srcRect/>
            <a:stretch>
              <a:fillRect/>
            </a:stretch>
          </p:blipFill>
          <p:spPr bwMode="auto">
            <a:xfrm>
              <a:off x="6781800" y="1524000"/>
              <a:ext cx="1776679" cy="1630375"/>
            </a:xfrm>
            <a:prstGeom prst="rect">
              <a:avLst/>
            </a:prstGeom>
            <a:noFill/>
          </p:spPr>
        </p:pic>
        <p:sp>
          <p:nvSpPr>
            <p:cNvPr id="10" name="TextBox 9"/>
            <p:cNvSpPr txBox="1"/>
            <p:nvPr/>
          </p:nvSpPr>
          <p:spPr>
            <a:xfrm>
              <a:off x="6934200" y="2819400"/>
              <a:ext cx="1371600" cy="461665"/>
            </a:xfrm>
            <a:prstGeom prst="rect">
              <a:avLst/>
            </a:prstGeom>
            <a:noFill/>
          </p:spPr>
          <p:txBody>
            <a:bodyPr wrap="square" rtlCol="0">
              <a:spAutoFit/>
            </a:bodyPr>
            <a:lstStyle/>
            <a:p>
              <a:r>
                <a:rPr lang="en-US" sz="2400" b="1" dirty="0" smtClean="0">
                  <a:ln>
                    <a:solidFill>
                      <a:srgbClr val="FFFF00"/>
                    </a:solidFill>
                  </a:ln>
                  <a:solidFill>
                    <a:srgbClr val="FFFF00"/>
                  </a:solidFill>
                </a:rPr>
                <a:t>WHAT?</a:t>
              </a:r>
              <a:endParaRPr lang="en-US" sz="2400" b="1" dirty="0">
                <a:ln>
                  <a:solidFill>
                    <a:srgbClr val="FFFF00"/>
                  </a:solidFill>
                </a:ln>
                <a:solidFill>
                  <a:srgbClr val="FFFF00"/>
                </a:solidFill>
              </a:endParaRPr>
            </a:p>
          </p:txBody>
        </p:sp>
      </p:grpSp>
      <p:grpSp>
        <p:nvGrpSpPr>
          <p:cNvPr id="18" name="Group 17"/>
          <p:cNvGrpSpPr/>
          <p:nvPr/>
        </p:nvGrpSpPr>
        <p:grpSpPr>
          <a:xfrm>
            <a:off x="1295400" y="3810000"/>
            <a:ext cx="2395423" cy="2061865"/>
            <a:chOff x="1295400" y="3810000"/>
            <a:chExt cx="2395423" cy="2061865"/>
          </a:xfrm>
        </p:grpSpPr>
        <p:pic>
          <p:nvPicPr>
            <p:cNvPr id="1031" name="Picture 7" descr="C:\Program Files (x86)\Microsoft Office\MEDIA\CAGCAT10\j0299125.wmf">
              <a:hlinkClick r:id="rId8" action="ppaction://hlinksldjump"/>
            </p:cNvPr>
            <p:cNvPicPr>
              <a:picLocks noChangeAspect="1" noChangeArrowheads="1"/>
            </p:cNvPicPr>
            <p:nvPr/>
          </p:nvPicPr>
          <p:blipFill>
            <a:blip r:embed="rId9" cstate="print"/>
            <a:srcRect/>
            <a:stretch>
              <a:fillRect/>
            </a:stretch>
          </p:blipFill>
          <p:spPr bwMode="auto">
            <a:xfrm>
              <a:off x="2590800" y="3810000"/>
              <a:ext cx="1100023" cy="1805026"/>
            </a:xfrm>
            <a:prstGeom prst="rect">
              <a:avLst/>
            </a:prstGeom>
            <a:noFill/>
          </p:spPr>
        </p:pic>
        <p:pic>
          <p:nvPicPr>
            <p:cNvPr id="1032" name="Picture 8">
              <a:hlinkClick r:id="rId8" action="ppaction://hlinksldjump"/>
            </p:cNvPr>
            <p:cNvPicPr>
              <a:picLocks noChangeAspect="1" noChangeArrowheads="1"/>
            </p:cNvPicPr>
            <p:nvPr/>
          </p:nvPicPr>
          <p:blipFill>
            <a:blip r:embed="rId10" cstate="print"/>
            <a:srcRect/>
            <a:stretch>
              <a:fillRect/>
            </a:stretch>
          </p:blipFill>
          <p:spPr bwMode="auto">
            <a:xfrm>
              <a:off x="1295400" y="4267200"/>
              <a:ext cx="1524744" cy="1143000"/>
            </a:xfrm>
            <a:prstGeom prst="rect">
              <a:avLst/>
            </a:prstGeom>
            <a:noFill/>
            <a:ln w="9525">
              <a:noFill/>
              <a:miter lim="800000"/>
              <a:headEnd/>
              <a:tailEnd/>
            </a:ln>
            <a:effectLst/>
          </p:spPr>
        </p:pic>
        <p:sp>
          <p:nvSpPr>
            <p:cNvPr id="13" name="TextBox 12"/>
            <p:cNvSpPr txBox="1"/>
            <p:nvPr/>
          </p:nvSpPr>
          <p:spPr>
            <a:xfrm>
              <a:off x="1828800" y="5410200"/>
              <a:ext cx="1143000" cy="461665"/>
            </a:xfrm>
            <a:prstGeom prst="rect">
              <a:avLst/>
            </a:prstGeom>
            <a:solidFill>
              <a:schemeClr val="bg2"/>
            </a:solidFill>
          </p:spPr>
          <p:txBody>
            <a:bodyPr wrap="square" rtlCol="0">
              <a:spAutoFit/>
            </a:bodyPr>
            <a:lstStyle/>
            <a:p>
              <a:pPr algn="ctr"/>
              <a:r>
                <a:rPr lang="en-US" sz="2400" b="1" dirty="0" smtClean="0">
                  <a:ln>
                    <a:solidFill>
                      <a:srgbClr val="FF0000"/>
                    </a:solidFill>
                  </a:ln>
                  <a:solidFill>
                    <a:srgbClr val="FF0000"/>
                  </a:solidFill>
                </a:rPr>
                <a:t>WHY?</a:t>
              </a:r>
              <a:endParaRPr lang="en-US" sz="2400" b="1" dirty="0">
                <a:ln>
                  <a:solidFill>
                    <a:srgbClr val="FF0000"/>
                  </a:solidFill>
                </a:ln>
                <a:solidFill>
                  <a:srgbClr val="FF0000"/>
                </a:solidFill>
              </a:endParaRPr>
            </a:p>
          </p:txBody>
        </p:sp>
      </p:grpSp>
      <p:grpSp>
        <p:nvGrpSpPr>
          <p:cNvPr id="24" name="Group 23"/>
          <p:cNvGrpSpPr/>
          <p:nvPr/>
        </p:nvGrpSpPr>
        <p:grpSpPr>
          <a:xfrm>
            <a:off x="6705600" y="838200"/>
            <a:ext cx="1906291" cy="2349044"/>
            <a:chOff x="4953000" y="3810000"/>
            <a:chExt cx="1906291" cy="2349044"/>
          </a:xfrm>
        </p:grpSpPr>
        <p:grpSp>
          <p:nvGrpSpPr>
            <p:cNvPr id="19" name="Group 18"/>
            <p:cNvGrpSpPr/>
            <p:nvPr/>
          </p:nvGrpSpPr>
          <p:grpSpPr>
            <a:xfrm>
              <a:off x="5105400" y="3810000"/>
              <a:ext cx="1676400" cy="2214265"/>
              <a:chOff x="5105400" y="3810000"/>
              <a:chExt cx="1676400" cy="2214265"/>
            </a:xfrm>
          </p:grpSpPr>
          <p:pic>
            <p:nvPicPr>
              <p:cNvPr id="1030" name="Picture 6" descr="http://farm3.static.flickr.com/2191/2043693391_2b715e77ec.jpg">
                <a:hlinkClick r:id="rId11" action="ppaction://hlinksldjump"/>
              </p:cNvPr>
              <p:cNvPicPr>
                <a:picLocks noChangeAspect="1" noChangeArrowheads="1"/>
              </p:cNvPicPr>
              <p:nvPr/>
            </p:nvPicPr>
            <p:blipFill>
              <a:blip r:embed="rId12" cstate="print"/>
              <a:srcRect/>
              <a:stretch>
                <a:fillRect/>
              </a:stretch>
            </p:blipFill>
            <p:spPr bwMode="auto">
              <a:xfrm>
                <a:off x="5105400" y="3810000"/>
                <a:ext cx="1676400" cy="2171503"/>
              </a:xfrm>
              <a:prstGeom prst="rect">
                <a:avLst/>
              </a:prstGeom>
              <a:noFill/>
            </p:spPr>
          </p:pic>
          <p:sp>
            <p:nvSpPr>
              <p:cNvPr id="11" name="TextBox 10"/>
              <p:cNvSpPr txBox="1"/>
              <p:nvPr/>
            </p:nvSpPr>
            <p:spPr>
              <a:xfrm>
                <a:off x="5334000" y="5562600"/>
                <a:ext cx="1371600" cy="461665"/>
              </a:xfrm>
              <a:prstGeom prst="rect">
                <a:avLst/>
              </a:prstGeom>
              <a:noFill/>
            </p:spPr>
            <p:txBody>
              <a:bodyPr wrap="square" rtlCol="0">
                <a:spAutoFit/>
              </a:bodyPr>
              <a:lstStyle/>
              <a:p>
                <a:r>
                  <a:rPr lang="en-US" sz="2400" b="1" dirty="0" smtClean="0">
                    <a:ln>
                      <a:solidFill>
                        <a:srgbClr val="FF0066"/>
                      </a:solidFill>
                    </a:ln>
                    <a:solidFill>
                      <a:srgbClr val="FF0066"/>
                    </a:solidFill>
                  </a:rPr>
                  <a:t>WHEN?</a:t>
                </a:r>
                <a:endParaRPr lang="en-US" sz="2400" b="1" dirty="0">
                  <a:ln>
                    <a:solidFill>
                      <a:srgbClr val="FF0066"/>
                    </a:solidFill>
                  </a:ln>
                  <a:solidFill>
                    <a:srgbClr val="FF0066"/>
                  </a:solidFill>
                </a:endParaRPr>
              </a:p>
            </p:txBody>
          </p:sp>
        </p:grpSp>
        <p:sp>
          <p:nvSpPr>
            <p:cNvPr id="23" name="TextBox 22"/>
            <p:cNvSpPr txBox="1"/>
            <p:nvPr/>
          </p:nvSpPr>
          <p:spPr>
            <a:xfrm>
              <a:off x="4953000" y="5943600"/>
              <a:ext cx="1906291" cy="215444"/>
            </a:xfrm>
            <a:prstGeom prst="rect">
              <a:avLst/>
            </a:prstGeom>
            <a:noFill/>
          </p:spPr>
          <p:txBody>
            <a:bodyPr wrap="none" rtlCol="0">
              <a:spAutoFit/>
            </a:bodyPr>
            <a:lstStyle/>
            <a:p>
              <a:r>
                <a:rPr lang="en-US" sz="800" dirty="0" smtClean="0">
                  <a:hlinkClick r:id="rId13" tooltip="Attribution-NonCommercial-ShareAlike License"/>
                </a:rPr>
                <a:t>Some rights reserved</a:t>
              </a:r>
              <a:r>
                <a:rPr lang="en-US" sz="800" dirty="0" smtClean="0"/>
                <a:t> by </a:t>
              </a:r>
              <a:r>
                <a:rPr lang="en-US" sz="800" dirty="0" smtClean="0">
                  <a:hlinkClick r:id="rId14" action="ppaction://hlinkfile"/>
                </a:rPr>
                <a:t>Quite Adept</a:t>
              </a:r>
              <a:r>
                <a:rPr lang="en-US" sz="800" dirty="0" smtClean="0"/>
                <a:t> </a:t>
              </a:r>
              <a:endParaRPr lang="en-US" sz="800" dirty="0"/>
            </a:p>
          </p:txBody>
        </p:sp>
      </p:grpSp>
      <p:sp>
        <p:nvSpPr>
          <p:cNvPr id="25" name="Action Button: Custom 24">
            <a:hlinkClick r:id="rId15" action="ppaction://hlinksldjump" highlightClick="1"/>
          </p:cNvPr>
          <p:cNvSpPr/>
          <p:nvPr/>
        </p:nvSpPr>
        <p:spPr>
          <a:xfrm>
            <a:off x="7772400" y="5638800"/>
            <a:ext cx="1371600" cy="1219200"/>
          </a:xfrm>
          <a:prstGeom prst="actionButtonBlan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test your knowledge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Where? = Domain</a:t>
            </a:r>
            <a:endParaRPr lang="en-US" dirty="0"/>
          </a:p>
        </p:txBody>
      </p:sp>
      <p:sp>
        <p:nvSpPr>
          <p:cNvPr id="3" name="Content Placeholder 2"/>
          <p:cNvSpPr>
            <a:spLocks noGrp="1"/>
          </p:cNvSpPr>
          <p:nvPr>
            <p:ph idx="1"/>
          </p:nvPr>
        </p:nvSpPr>
        <p:spPr>
          <a:xfrm>
            <a:off x="381000" y="1524000"/>
            <a:ext cx="7467600" cy="4525963"/>
          </a:xfrm>
        </p:spPr>
        <p:txBody>
          <a:bodyPr>
            <a:normAutofit fontScale="77500" lnSpcReduction="20000"/>
          </a:bodyPr>
          <a:lstStyle/>
          <a:p>
            <a:r>
              <a:rPr lang="en-US" dirty="0" smtClean="0"/>
              <a:t>Where was this website created?</a:t>
            </a:r>
          </a:p>
          <a:p>
            <a:r>
              <a:rPr lang="en-US" dirty="0" smtClean="0"/>
              <a:t>You can check out the Domain names. Look at the URL on the top </a:t>
            </a:r>
          </a:p>
          <a:p>
            <a:r>
              <a:rPr lang="en-US" sz="1800" b="1" dirty="0" smtClean="0"/>
              <a:t> </a:t>
            </a:r>
            <a:endParaRPr lang="en-US" sz="1800"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endParaRPr lang="en-US" sz="1800" b="1" dirty="0" smtClean="0"/>
          </a:p>
          <a:p>
            <a:r>
              <a:rPr lang="en-US" sz="1800" b="1" dirty="0" smtClean="0"/>
              <a:t>  </a:t>
            </a:r>
            <a:endParaRPr lang="en-US" sz="1800" dirty="0" smtClean="0"/>
          </a:p>
          <a:p>
            <a:pPr lvl="1">
              <a:buNone/>
            </a:pPr>
            <a:r>
              <a:rPr lang="en-US" sz="2400" dirty="0" smtClean="0"/>
              <a:t>Usually you can trust domains that have</a:t>
            </a:r>
            <a:r>
              <a:rPr lang="en-US" sz="2400" dirty="0" smtClean="0">
                <a:solidFill>
                  <a:schemeClr val="bg1"/>
                </a:solidFill>
              </a:rPr>
              <a:t> </a:t>
            </a:r>
            <a:r>
              <a:rPr lang="en-US" sz="2400" b="1" dirty="0" smtClean="0">
                <a:solidFill>
                  <a:srgbClr val="FFFF00"/>
                </a:solidFill>
              </a:rPr>
              <a:t>.</a:t>
            </a:r>
            <a:r>
              <a:rPr lang="en-US" sz="2400" b="1" dirty="0" err="1" smtClean="0">
                <a:solidFill>
                  <a:srgbClr val="FFFF00"/>
                </a:solidFill>
              </a:rPr>
              <a:t>edu</a:t>
            </a:r>
            <a:r>
              <a:rPr lang="en-US" sz="2400" b="1" dirty="0" smtClean="0">
                <a:solidFill>
                  <a:srgbClr val="FFFF00"/>
                </a:solidFill>
              </a:rPr>
              <a:t> </a:t>
            </a:r>
            <a:r>
              <a:rPr lang="en-US" sz="2400" dirty="0" smtClean="0"/>
              <a:t>or </a:t>
            </a:r>
            <a:r>
              <a:rPr lang="en-US" sz="2400" b="1" dirty="0" smtClean="0">
                <a:solidFill>
                  <a:srgbClr val="FFFF00"/>
                </a:solidFill>
              </a:rPr>
              <a:t>.</a:t>
            </a:r>
            <a:r>
              <a:rPr lang="en-US" sz="2400" b="1" dirty="0" err="1" smtClean="0">
                <a:solidFill>
                  <a:srgbClr val="FFFF00"/>
                </a:solidFill>
              </a:rPr>
              <a:t>gov</a:t>
            </a:r>
            <a:r>
              <a:rPr lang="en-US" sz="2400" b="1" dirty="0" smtClean="0">
                <a:solidFill>
                  <a:srgbClr val="FFFF00"/>
                </a:solidFill>
              </a:rPr>
              <a:t> </a:t>
            </a:r>
            <a:r>
              <a:rPr lang="en-US" sz="2400" dirty="0" smtClean="0"/>
              <a:t>but you still need to check the other W’s!</a:t>
            </a:r>
          </a:p>
        </p:txBody>
      </p:sp>
      <p:sp>
        <p:nvSpPr>
          <p:cNvPr id="4" name="Action Button: Return 3">
            <a:hlinkClick r:id="rId2" action="ppaction://hlinksldjump" highlightClick="1"/>
          </p:cNvPr>
          <p:cNvSpPr/>
          <p:nvPr/>
        </p:nvSpPr>
        <p:spPr>
          <a:xfrm>
            <a:off x="0" y="5867400"/>
            <a:ext cx="1143000" cy="990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to go back to choices</a:t>
            </a:r>
            <a:endParaRPr lang="en-US" sz="1600" dirty="0"/>
          </a:p>
        </p:txBody>
      </p:sp>
      <p:pic>
        <p:nvPicPr>
          <p:cNvPr id="5" name="Picture 4"/>
          <p:cNvPicPr/>
          <p:nvPr/>
        </p:nvPicPr>
        <p:blipFill>
          <a:blip r:embed="rId3" cstate="print"/>
          <a:srcRect r="52709" b="86250"/>
          <a:stretch>
            <a:fillRect/>
          </a:stretch>
        </p:blipFill>
        <p:spPr bwMode="auto">
          <a:xfrm>
            <a:off x="5257800" y="2286000"/>
            <a:ext cx="3581400" cy="1066800"/>
          </a:xfrm>
          <a:prstGeom prst="rect">
            <a:avLst/>
          </a:prstGeom>
          <a:noFill/>
          <a:ln w="9525">
            <a:noFill/>
            <a:miter lim="800000"/>
            <a:headEnd/>
            <a:tailEnd/>
          </a:ln>
        </p:spPr>
      </p:pic>
      <p:cxnSp>
        <p:nvCxnSpPr>
          <p:cNvPr id="7" name="Straight Arrow Connector 6"/>
          <p:cNvCxnSpPr/>
          <p:nvPr/>
        </p:nvCxnSpPr>
        <p:spPr>
          <a:xfrm rot="5400000" flipH="1" flipV="1">
            <a:off x="5753100" y="2857500"/>
            <a:ext cx="6096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838200" y="2590800"/>
          <a:ext cx="4267200" cy="2711450"/>
        </p:xfrm>
        <a:graphic>
          <a:graphicData uri="http://schemas.openxmlformats.org/drawingml/2006/table">
            <a:tbl>
              <a:tblPr firstRow="1" bandRow="1">
                <a:tableStyleId>{5C22544A-7EE6-4342-B048-85BDC9FD1C3A}</a:tableStyleId>
              </a:tblPr>
              <a:tblGrid>
                <a:gridCol w="1066800"/>
                <a:gridCol w="3200400"/>
              </a:tblGrid>
              <a:tr h="370840">
                <a:tc>
                  <a:txBody>
                    <a:bodyPr/>
                    <a:lstStyle/>
                    <a:p>
                      <a:r>
                        <a:rPr lang="en-US" dirty="0" smtClean="0"/>
                        <a:t>Domain</a:t>
                      </a:r>
                      <a:endParaRPr lang="en-US" dirty="0"/>
                    </a:p>
                  </a:txBody>
                  <a:tcPr/>
                </a:tc>
                <a:tc>
                  <a:txBody>
                    <a:bodyPr/>
                    <a:lstStyle/>
                    <a:p>
                      <a:r>
                        <a:rPr lang="en-US" dirty="0" smtClean="0"/>
                        <a:t>Purpose</a:t>
                      </a:r>
                      <a:endParaRPr lang="en-US" dirty="0"/>
                    </a:p>
                  </a:txBody>
                  <a:tcPr/>
                </a:tc>
              </a:tr>
              <a:tr h="370840">
                <a:tc>
                  <a:txBody>
                    <a:bodyPr/>
                    <a:lstStyle/>
                    <a:p>
                      <a:pPr marL="0" marR="0">
                        <a:lnSpc>
                          <a:spcPct val="115000"/>
                        </a:lnSpc>
                        <a:spcBef>
                          <a:spcPts val="0"/>
                        </a:spcBef>
                        <a:spcAft>
                          <a:spcPts val="0"/>
                        </a:spcAft>
                      </a:pPr>
                      <a:r>
                        <a:rPr lang="en-US" sz="1200" b="1">
                          <a:latin typeface="Times New Roman"/>
                          <a:ea typeface="Times New Roman"/>
                          <a:cs typeface="Times New Roman"/>
                        </a:rPr>
                        <a:t>.edu</a:t>
                      </a:r>
                      <a:endParaRPr lang="en-US" sz="120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Times New Roman"/>
                          <a:ea typeface="Times New Roman"/>
                          <a:cs typeface="Times New Roman"/>
                        </a:rPr>
                        <a:t>Created by a school or university</a:t>
                      </a:r>
                    </a:p>
                  </a:txBody>
                  <a:tcPr marL="68580" marR="68580" marT="0" marB="0"/>
                </a:tc>
              </a:tr>
              <a:tr h="370840">
                <a:tc>
                  <a:txBody>
                    <a:bodyPr/>
                    <a:lstStyle/>
                    <a:p>
                      <a:pPr marL="0" marR="0">
                        <a:lnSpc>
                          <a:spcPct val="115000"/>
                        </a:lnSpc>
                        <a:spcBef>
                          <a:spcPts val="0"/>
                        </a:spcBef>
                        <a:spcAft>
                          <a:spcPts val="0"/>
                        </a:spcAft>
                      </a:pPr>
                      <a:r>
                        <a:rPr lang="en-US" sz="1200" b="1">
                          <a:latin typeface="Times New Roman"/>
                          <a:ea typeface="Times New Roman"/>
                          <a:cs typeface="Times New Roman"/>
                        </a:rPr>
                        <a:t>.gov</a:t>
                      </a:r>
                      <a:endParaRPr lang="en-US" sz="120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Times New Roman"/>
                          <a:cs typeface="Times New Roman"/>
                        </a:rPr>
                        <a:t>Created by the </a:t>
                      </a:r>
                      <a:r>
                        <a:rPr lang="en-US" sz="1200" dirty="0" smtClean="0">
                          <a:latin typeface="Times New Roman"/>
                          <a:ea typeface="Times New Roman"/>
                          <a:cs typeface="Times New Roman"/>
                        </a:rPr>
                        <a:t>government</a:t>
                      </a:r>
                      <a:endParaRPr lang="en-US" sz="1200" dirty="0">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b="1">
                          <a:latin typeface="Times New Roman"/>
                          <a:ea typeface="Times New Roman"/>
                          <a:cs typeface="Times New Roman"/>
                        </a:rPr>
                        <a:t>.com/.biz</a:t>
                      </a:r>
                      <a:endParaRPr lang="en-US" sz="120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a:latin typeface="Times New Roman"/>
                          <a:ea typeface="Times New Roman"/>
                          <a:cs typeface="Times New Roman"/>
                        </a:rPr>
                        <a:t>Usually created for commercial purposes</a:t>
                      </a:r>
                    </a:p>
                    <a:p>
                      <a:pPr marL="0" marR="0">
                        <a:lnSpc>
                          <a:spcPct val="115000"/>
                        </a:lnSpc>
                        <a:spcBef>
                          <a:spcPts val="0"/>
                        </a:spcBef>
                        <a:spcAft>
                          <a:spcPts val="0"/>
                        </a:spcAft>
                      </a:pPr>
                      <a:r>
                        <a:rPr lang="en-US" sz="1200">
                          <a:latin typeface="Times New Roman"/>
                          <a:ea typeface="Times New Roman"/>
                          <a:cs typeface="Times New Roman"/>
                        </a:rPr>
                        <a:t> (to sell things)</a:t>
                      </a:r>
                    </a:p>
                  </a:txBody>
                  <a:tcPr marL="68580" marR="68580" marT="0" marB="0"/>
                </a:tc>
              </a:tr>
              <a:tr h="370840">
                <a:tc>
                  <a:txBody>
                    <a:bodyPr/>
                    <a:lstStyle/>
                    <a:p>
                      <a:pPr marL="0" marR="0">
                        <a:lnSpc>
                          <a:spcPct val="115000"/>
                        </a:lnSpc>
                        <a:spcBef>
                          <a:spcPts val="0"/>
                        </a:spcBef>
                        <a:spcAft>
                          <a:spcPts val="0"/>
                        </a:spcAft>
                      </a:pPr>
                      <a:r>
                        <a:rPr lang="en-US" sz="1200" b="1">
                          <a:latin typeface="Times New Roman"/>
                          <a:ea typeface="Times New Roman"/>
                          <a:cs typeface="Times New Roman"/>
                        </a:rPr>
                        <a:t>.org</a:t>
                      </a:r>
                      <a:endParaRPr lang="en-US" sz="120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Times New Roman"/>
                          <a:ea typeface="Times New Roman"/>
                          <a:cs typeface="Times New Roman"/>
                        </a:rPr>
                        <a:t>Created </a:t>
                      </a:r>
                      <a:r>
                        <a:rPr lang="en-US" sz="1200" dirty="0" smtClean="0">
                          <a:latin typeface="Times New Roman"/>
                          <a:ea typeface="Times New Roman"/>
                          <a:cs typeface="Times New Roman"/>
                        </a:rPr>
                        <a:t>by organizations, originally for nonprofit</a:t>
                      </a:r>
                      <a:r>
                        <a:rPr lang="en-US" sz="1200" baseline="0" dirty="0" smtClean="0">
                          <a:latin typeface="Times New Roman"/>
                          <a:ea typeface="Times New Roman"/>
                          <a:cs typeface="Times New Roman"/>
                        </a:rPr>
                        <a:t> organizations or non-commercial groups</a:t>
                      </a:r>
                      <a:endParaRPr lang="en-US" sz="1200" dirty="0">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b="1">
                          <a:latin typeface="Times New Roman"/>
                          <a:ea typeface="Times New Roman"/>
                          <a:cs typeface="Times New Roman"/>
                        </a:rPr>
                        <a:t>.net</a:t>
                      </a:r>
                      <a:endParaRPr lang="en-US" sz="120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Times New Roman"/>
                          <a:ea typeface="Times New Roman"/>
                          <a:cs typeface="Times New Roman"/>
                        </a:rPr>
                        <a:t>A generic label – don’t not tell</a:t>
                      </a:r>
                      <a:r>
                        <a:rPr lang="en-US" sz="1200" baseline="0" dirty="0" smtClean="0">
                          <a:latin typeface="Times New Roman"/>
                          <a:ea typeface="Times New Roman"/>
                          <a:cs typeface="Times New Roman"/>
                        </a:rPr>
                        <a:t> you anything about who created it</a:t>
                      </a:r>
                      <a:endParaRPr lang="en-US" sz="1200" dirty="0">
                        <a:latin typeface="Times New Roman"/>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b="1" dirty="0" smtClean="0">
                          <a:latin typeface="Times New Roman"/>
                          <a:ea typeface="Times New Roman"/>
                          <a:cs typeface="Times New Roman"/>
                        </a:rPr>
                        <a:t>.mil</a:t>
                      </a:r>
                      <a:endParaRPr lang="en-US" sz="1200" b="1" dirty="0">
                        <a:latin typeface="Times New Roman"/>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200" dirty="0" smtClean="0">
                          <a:latin typeface="Times New Roman"/>
                          <a:ea typeface="Times New Roman"/>
                          <a:cs typeface="Times New Roman"/>
                        </a:rPr>
                        <a:t>Created by the military</a:t>
                      </a:r>
                      <a:endParaRPr lang="en-US"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FC0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Who? = Authority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Who created this website?</a:t>
            </a:r>
          </a:p>
          <a:p>
            <a:r>
              <a:rPr lang="en-US" dirty="0" smtClean="0">
                <a:solidFill>
                  <a:schemeClr val="bg1"/>
                </a:solidFill>
              </a:rPr>
              <a:t>Is this person or group an expert in what they are writing about? </a:t>
            </a:r>
          </a:p>
          <a:p>
            <a:endParaRPr lang="en-US" dirty="0" smtClean="0">
              <a:solidFill>
                <a:schemeClr val="bg1"/>
              </a:solidFill>
            </a:endParaRPr>
          </a:p>
          <a:p>
            <a:endParaRPr lang="en-US" dirty="0" smtClean="0">
              <a:solidFill>
                <a:schemeClr val="bg1"/>
              </a:solidFill>
            </a:endParaRPr>
          </a:p>
          <a:p>
            <a:r>
              <a:rPr lang="en-US" sz="2000" dirty="0" smtClean="0">
                <a:solidFill>
                  <a:schemeClr val="bg1"/>
                </a:solidFill>
              </a:rPr>
              <a:t>Look at the </a:t>
            </a:r>
            <a:r>
              <a:rPr lang="en-US" sz="2000" u="sng" dirty="0" smtClean="0">
                <a:solidFill>
                  <a:schemeClr val="bg1"/>
                </a:solidFill>
              </a:rPr>
              <a:t>very top </a:t>
            </a:r>
            <a:r>
              <a:rPr lang="en-US" sz="2000" dirty="0" smtClean="0">
                <a:solidFill>
                  <a:schemeClr val="bg1"/>
                </a:solidFill>
              </a:rPr>
              <a:t>or </a:t>
            </a:r>
            <a:r>
              <a:rPr lang="en-US" sz="2000" u="sng" dirty="0" smtClean="0">
                <a:solidFill>
                  <a:schemeClr val="bg1"/>
                </a:solidFill>
              </a:rPr>
              <a:t>very bottom</a:t>
            </a:r>
            <a:r>
              <a:rPr lang="en-US" sz="2000" dirty="0" smtClean="0">
                <a:solidFill>
                  <a:schemeClr val="bg1"/>
                </a:solidFill>
              </a:rPr>
              <a:t> of the page. </a:t>
            </a:r>
          </a:p>
          <a:p>
            <a:pPr lvl="2"/>
            <a:r>
              <a:rPr lang="en-US" sz="1400" dirty="0" smtClean="0">
                <a:solidFill>
                  <a:schemeClr val="bg1"/>
                </a:solidFill>
              </a:rPr>
              <a:t>About this site.</a:t>
            </a:r>
          </a:p>
          <a:p>
            <a:pPr lvl="2"/>
            <a:r>
              <a:rPr lang="en-US" sz="1400" dirty="0" smtClean="0">
                <a:solidFill>
                  <a:schemeClr val="bg1"/>
                </a:solidFill>
              </a:rPr>
              <a:t>Contact us (you should have an email or mailing address to the website author)</a:t>
            </a:r>
          </a:p>
          <a:p>
            <a:pPr lvl="2"/>
            <a:r>
              <a:rPr lang="en-US" sz="1400" dirty="0" smtClean="0">
                <a:solidFill>
                  <a:schemeClr val="bg1"/>
                </a:solidFill>
              </a:rPr>
              <a:t>You might have to find the HOME page to find this information.</a:t>
            </a:r>
          </a:p>
          <a:p>
            <a:pPr lvl="2"/>
            <a:r>
              <a:rPr lang="en-US" sz="1400" dirty="0" smtClean="0">
                <a:solidFill>
                  <a:schemeClr val="bg1"/>
                </a:solidFill>
              </a:rPr>
              <a:t>Keep hunting – sometimes it’s hidden </a:t>
            </a:r>
            <a:r>
              <a:rPr lang="en-US" sz="1400" dirty="0" smtClean="0">
                <a:solidFill>
                  <a:schemeClr val="bg1"/>
                </a:solidFill>
                <a:sym typeface="Wingdings" pitchFamily="2" charset="2"/>
              </a:rPr>
              <a:t> </a:t>
            </a:r>
            <a:endParaRPr lang="en-US" sz="1400" dirty="0">
              <a:solidFill>
                <a:schemeClr val="bg1"/>
              </a:solidFill>
            </a:endParaRPr>
          </a:p>
        </p:txBody>
      </p:sp>
      <p:sp>
        <p:nvSpPr>
          <p:cNvPr id="4" name="Action Button: Return 3">
            <a:hlinkClick r:id="rId2" action="ppaction://hlinksldjump" highlightClick="1"/>
          </p:cNvPr>
          <p:cNvSpPr/>
          <p:nvPr/>
        </p:nvSpPr>
        <p:spPr>
          <a:xfrm>
            <a:off x="0" y="5791200"/>
            <a:ext cx="12954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go back to choices</a:t>
            </a:r>
            <a:endParaRPr lang="en-US" dirty="0"/>
          </a:p>
        </p:txBody>
      </p:sp>
      <p:pic>
        <p:nvPicPr>
          <p:cNvPr id="6" name="Picture 5"/>
          <p:cNvPicPr/>
          <p:nvPr/>
        </p:nvPicPr>
        <p:blipFill>
          <a:blip r:embed="rId3" cstate="print"/>
          <a:srcRect b="71250"/>
          <a:stretch>
            <a:fillRect/>
          </a:stretch>
        </p:blipFill>
        <p:spPr bwMode="auto">
          <a:xfrm>
            <a:off x="1600200" y="3200400"/>
            <a:ext cx="5943600" cy="985838"/>
          </a:xfrm>
          <a:prstGeom prst="rect">
            <a:avLst/>
          </a:prstGeom>
          <a:noFill/>
          <a:ln w="9525">
            <a:noFill/>
            <a:miter lim="800000"/>
            <a:headEnd/>
            <a:tailEnd/>
          </a:ln>
        </p:spPr>
      </p:pic>
      <p:cxnSp>
        <p:nvCxnSpPr>
          <p:cNvPr id="8" name="Straight Arrow Connector 7"/>
          <p:cNvCxnSpPr/>
          <p:nvPr/>
        </p:nvCxnSpPr>
        <p:spPr>
          <a:xfrm flipV="1">
            <a:off x="1295400" y="38100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4" cstate="print"/>
          <a:srcRect l="10542" t="78750"/>
          <a:stretch>
            <a:fillRect/>
          </a:stretch>
        </p:blipFill>
        <p:spPr bwMode="auto">
          <a:xfrm>
            <a:off x="2209800" y="5715000"/>
            <a:ext cx="6324600" cy="957263"/>
          </a:xfrm>
          <a:prstGeom prst="rect">
            <a:avLst/>
          </a:prstGeom>
          <a:noFill/>
          <a:ln w="9525">
            <a:noFill/>
            <a:miter lim="800000"/>
            <a:headEnd/>
            <a:tailEnd/>
          </a:ln>
        </p:spPr>
      </p:pic>
      <p:cxnSp>
        <p:nvCxnSpPr>
          <p:cNvPr id="9" name="Straight Arrow Connector 8"/>
          <p:cNvCxnSpPr/>
          <p:nvPr/>
        </p:nvCxnSpPr>
        <p:spPr>
          <a:xfrm>
            <a:off x="1371600" y="5638800"/>
            <a:ext cx="14478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Why? = Purpose </a:t>
            </a:r>
            <a:endParaRPr lang="en-US" dirty="0">
              <a:solidFill>
                <a:schemeClr val="bg1"/>
              </a:solidFill>
            </a:endParaRPr>
          </a:p>
        </p:txBody>
      </p:sp>
      <p:sp>
        <p:nvSpPr>
          <p:cNvPr id="4" name="Action Button: Return 3">
            <a:hlinkClick r:id="rId2" action="ppaction://hlinksldjump" highlightClick="1"/>
          </p:cNvPr>
          <p:cNvSpPr/>
          <p:nvPr/>
        </p:nvSpPr>
        <p:spPr>
          <a:xfrm>
            <a:off x="0" y="5791200"/>
            <a:ext cx="1219200" cy="1066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go back to choices</a:t>
            </a:r>
            <a:endParaRPr lang="en-US" dirty="0"/>
          </a:p>
        </p:txBody>
      </p:sp>
      <p:sp>
        <p:nvSpPr>
          <p:cNvPr id="6" name="Cloud Callout 5"/>
          <p:cNvSpPr/>
          <p:nvPr/>
        </p:nvSpPr>
        <p:spPr>
          <a:xfrm>
            <a:off x="6781800" y="2895600"/>
            <a:ext cx="2362200" cy="1752600"/>
          </a:xfrm>
          <a:prstGeom prst="cloudCallout">
            <a:avLst>
              <a:gd name="adj1" fmla="val -34134"/>
              <a:gd name="adj2" fmla="val 7385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Bias</a:t>
            </a:r>
            <a:r>
              <a:rPr lang="en-US" dirty="0" smtClean="0">
                <a:solidFill>
                  <a:schemeClr val="bg1"/>
                </a:solidFill>
              </a:rPr>
              <a:t> is an </a:t>
            </a:r>
            <a:r>
              <a:rPr lang="en-US" u="sng" dirty="0" smtClean="0">
                <a:solidFill>
                  <a:schemeClr val="bg1"/>
                </a:solidFill>
              </a:rPr>
              <a:t>unfair</a:t>
            </a:r>
            <a:r>
              <a:rPr lang="en-US" dirty="0" smtClean="0">
                <a:solidFill>
                  <a:schemeClr val="bg1"/>
                </a:solidFill>
              </a:rPr>
              <a:t> preference for or dislike of something</a:t>
            </a:r>
            <a:endParaRPr lang="en-US" dirty="0">
              <a:solidFill>
                <a:schemeClr val="bg1"/>
              </a:solidFill>
            </a:endParaRPr>
          </a:p>
        </p:txBody>
      </p:sp>
      <p:pic>
        <p:nvPicPr>
          <p:cNvPr id="8" name="Picture 7"/>
          <p:cNvPicPr/>
          <p:nvPr/>
        </p:nvPicPr>
        <p:blipFill>
          <a:blip r:embed="rId3" cstate="print"/>
          <a:srcRect l="29517" t="41250" r="57628" b="22500"/>
          <a:stretch>
            <a:fillRect/>
          </a:stretch>
        </p:blipFill>
        <p:spPr bwMode="auto">
          <a:xfrm>
            <a:off x="6477000" y="5029200"/>
            <a:ext cx="1066800" cy="1676400"/>
          </a:xfrm>
          <a:prstGeom prst="rect">
            <a:avLst/>
          </a:prstGeom>
          <a:noFill/>
          <a:ln w="9525">
            <a:noFill/>
            <a:miter lim="800000"/>
            <a:headEnd/>
            <a:tailEnd/>
          </a:ln>
        </p:spPr>
      </p:pic>
      <p:sp>
        <p:nvSpPr>
          <p:cNvPr id="7" name="Rounded Rectangular Callout 6"/>
          <p:cNvSpPr/>
          <p:nvPr/>
        </p:nvSpPr>
        <p:spPr>
          <a:xfrm>
            <a:off x="4724400" y="1143000"/>
            <a:ext cx="2362200" cy="2133600"/>
          </a:xfrm>
          <a:prstGeom prst="wedgeRoundRectCallout">
            <a:avLst>
              <a:gd name="adj1" fmla="val 32169"/>
              <a:gd name="adj2" fmla="val 14415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Are they trying to convince you that their opinion is the only way – this means the site has bias?</a:t>
            </a:r>
          </a:p>
          <a:p>
            <a:pPr algn="ctr"/>
            <a:endParaRPr lang="en-US" dirty="0"/>
          </a:p>
        </p:txBody>
      </p:sp>
      <p:pic>
        <p:nvPicPr>
          <p:cNvPr id="9" name="Picture 8"/>
          <p:cNvPicPr/>
          <p:nvPr/>
        </p:nvPicPr>
        <p:blipFill>
          <a:blip r:embed="rId4" cstate="print"/>
          <a:srcRect l="21786" t="42500" r="66764" b="23750"/>
          <a:stretch>
            <a:fillRect/>
          </a:stretch>
        </p:blipFill>
        <p:spPr bwMode="auto">
          <a:xfrm>
            <a:off x="1676400" y="4191000"/>
            <a:ext cx="1219200" cy="1752600"/>
          </a:xfrm>
          <a:prstGeom prst="rect">
            <a:avLst/>
          </a:prstGeom>
          <a:noFill/>
          <a:ln w="9525">
            <a:noFill/>
            <a:miter lim="800000"/>
            <a:headEnd/>
            <a:tailEnd/>
          </a:ln>
        </p:spPr>
      </p:pic>
      <p:sp>
        <p:nvSpPr>
          <p:cNvPr id="10" name="Rounded Rectangular Callout 9"/>
          <p:cNvSpPr/>
          <p:nvPr/>
        </p:nvSpPr>
        <p:spPr>
          <a:xfrm>
            <a:off x="228600" y="1371600"/>
            <a:ext cx="1905000" cy="1752600"/>
          </a:xfrm>
          <a:prstGeom prst="wedgeRoundRectCallout">
            <a:avLst>
              <a:gd name="adj1" fmla="val 42104"/>
              <a:gd name="adj2" fmla="val 13403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Why has this website been created?</a:t>
            </a:r>
          </a:p>
          <a:p>
            <a:pPr algn="ctr"/>
            <a:endParaRPr lang="en-US" dirty="0"/>
          </a:p>
        </p:txBody>
      </p:sp>
      <p:sp>
        <p:nvSpPr>
          <p:cNvPr id="11" name="Rounded Rectangular Callout 10"/>
          <p:cNvSpPr/>
          <p:nvPr/>
        </p:nvSpPr>
        <p:spPr>
          <a:xfrm>
            <a:off x="2133600" y="2286000"/>
            <a:ext cx="2514600" cy="1828800"/>
          </a:xfrm>
          <a:prstGeom prst="wedgeRoundRectCallout">
            <a:avLst>
              <a:gd name="adj1" fmla="val -30344"/>
              <a:gd name="adj2" fmla="val 7250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rPr>
              <a:t>Is someone trying to sell you something?</a:t>
            </a:r>
          </a:p>
          <a:p>
            <a:r>
              <a:rPr lang="en-US" sz="2000" dirty="0" smtClean="0">
                <a:solidFill>
                  <a:schemeClr val="bg1"/>
                </a:solidFill>
              </a:rPr>
              <a:t>Are they providing information?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1277</TotalTime>
  <Words>1008</Words>
  <Application>Microsoft Office PowerPoint</Application>
  <PresentationFormat>On-screen Show (4:3)</PresentationFormat>
  <Paragraphs>188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Technic</vt:lpstr>
      <vt:lpstr>Evaluating Websites</vt:lpstr>
      <vt:lpstr>Do you trust…. </vt:lpstr>
      <vt:lpstr>Slide 3</vt:lpstr>
      <vt:lpstr>Slide 4</vt:lpstr>
      <vt:lpstr>Slide 5</vt:lpstr>
      <vt:lpstr>Click the pictures to Learn More about Evaluation Criteria…</vt:lpstr>
      <vt:lpstr>Where? = Domain</vt:lpstr>
      <vt:lpstr>Who? = Authority</vt:lpstr>
      <vt:lpstr>Why? = Purpose </vt:lpstr>
      <vt:lpstr>What? = Content</vt:lpstr>
      <vt:lpstr>When? = Currency </vt:lpstr>
      <vt:lpstr>Your Turn…Do you remember the 5 W’s?</vt:lpstr>
      <vt:lpstr> Click each picture below and use your web to help you evaluate each website about Abraham Lincoln.  These are resources you might use for the wax museum.  You are looking for the best website possible!  </vt:lpstr>
      <vt:lpstr>Use it…. </vt:lpstr>
      <vt:lpstr>You’re Right! Who?  Library of Congress Where?  Government When?  Not found Why?  Educating, sharing information What?  Timeline, dates, easy to read and navigate, includes links to other information, good level of text</vt:lpstr>
      <vt:lpstr>Sorry  Try Again!</vt:lpstr>
      <vt:lpstr>Use it….</vt:lpstr>
      <vt:lpstr>You’re Right!</vt:lpstr>
      <vt:lpstr>Sorry  Try Again!</vt:lpstr>
      <vt:lpstr>Use it….</vt:lpstr>
      <vt:lpstr>You’re Right!</vt:lpstr>
      <vt:lpstr>Sorry  Try Again!</vt:lpstr>
      <vt:lpstr>Use it….</vt:lpstr>
      <vt:lpstr>You’re Right!</vt:lpstr>
      <vt:lpstr>Sorry  Try Again!</vt:lpstr>
      <vt:lpstr>Use it….</vt:lpstr>
      <vt:lpstr>You’re Right!</vt:lpstr>
      <vt:lpstr>Sorry  Try Again!</vt:lpstr>
      <vt:lpstr>Slide 29</vt:lpstr>
      <vt:lpstr>Acknowledgements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Websites</dc:title>
  <dc:creator>WHowk</dc:creator>
  <cp:lastModifiedBy>WHowk</cp:lastModifiedBy>
  <cp:revision>142</cp:revision>
  <dcterms:created xsi:type="dcterms:W3CDTF">2011-04-17T19:43:40Z</dcterms:created>
  <dcterms:modified xsi:type="dcterms:W3CDTF">2011-04-23T19:27:20Z</dcterms:modified>
</cp:coreProperties>
</file>